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12"/>
  </p:notesMasterIdLst>
  <p:sldIdLst>
    <p:sldId id="451" r:id="rId3"/>
    <p:sldId id="800" r:id="rId4"/>
    <p:sldId id="1694295675" r:id="rId5"/>
    <p:sldId id="1694295677" r:id="rId6"/>
    <p:sldId id="1694295680" r:id="rId7"/>
    <p:sldId id="1694295681" r:id="rId8"/>
    <p:sldId id="1694295678" r:id="rId9"/>
    <p:sldId id="1694295682" r:id="rId10"/>
    <p:sldId id="16942956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A61710-43C1-FAD6-517A-D2D6AC1E8FF6}" name="Zyats, Arianna" initials="ZA" userId="S::AZyats@northwell.edu::55a300fd-aa1f-4695-83d1-e87c6ccd258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59B"/>
    <a:srgbClr val="FFBA00"/>
    <a:srgbClr val="004D6F"/>
    <a:srgbClr val="005F8A"/>
    <a:srgbClr val="3DAD2C"/>
    <a:srgbClr val="85C4DB"/>
    <a:srgbClr val="62B0CA"/>
    <a:srgbClr val="FFEDB9"/>
    <a:srgbClr val="EAEAEA"/>
    <a:srgbClr val="008D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u="sng">
                <a:latin typeface="+mj-lt"/>
              </a:rPr>
              <a:t>2025</a:t>
            </a:r>
            <a:r>
              <a:rPr lang="en-US" sz="1400" u="sng" baseline="0">
                <a:latin typeface="+mj-lt"/>
              </a:rPr>
              <a:t> YTD</a:t>
            </a:r>
            <a:r>
              <a:rPr lang="en-US" sz="1400" u="sng">
                <a:latin typeface="+mj-lt"/>
              </a:rPr>
              <a:t> Adult SDoH Linkages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310305921817466"/>
          <c:y val="0.22987794910676868"/>
          <c:w val="0.58217799431015593"/>
          <c:h val="0.5426456446168748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6B-4923-961F-3CBA535AFE6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76B-4923-961F-3CBA535AFE6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76B-4923-961F-3CBA535AFE6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176B-4923-961F-3CBA535AFE62}"/>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176B-4923-961F-3CBA535AFE62}"/>
              </c:ext>
            </c:extLst>
          </c:dPt>
          <c:dLbls>
            <c:dLbl>
              <c:idx val="0"/>
              <c:layout>
                <c:manualLayout>
                  <c:x val="-7.9967518588541814E-2"/>
                  <c:y val="1.492463974307997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0213284029747265"/>
                      <c:h val="0.11937457793838284"/>
                    </c:manualLayout>
                  </c15:layout>
                </c:ext>
                <c:ext xmlns:c16="http://schemas.microsoft.com/office/drawing/2014/chart" uri="{C3380CC4-5D6E-409C-BE32-E72D297353CC}">
                  <c16:uniqueId val="{00000001-176B-4923-961F-3CBA535AFE62}"/>
                </c:ext>
              </c:extLst>
            </c:dLbl>
            <c:dLbl>
              <c:idx val="1"/>
              <c:layout>
                <c:manualLayout>
                  <c:x val="7.7005758640818045E-2"/>
                  <c:y val="5.25457133866899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76B-4923-961F-3CBA535AFE62}"/>
                </c:ext>
              </c:extLst>
            </c:dLbl>
            <c:dLbl>
              <c:idx val="2"/>
              <c:layout>
                <c:manualLayout>
                  <c:x val="2.9617482872515227E-2"/>
                  <c:y val="1.7583260059480497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140493298609996"/>
                      <c:h val="0.15945070906351683"/>
                    </c:manualLayout>
                  </c15:layout>
                </c:ext>
                <c:ext xmlns:c16="http://schemas.microsoft.com/office/drawing/2014/chart" uri="{C3380CC4-5D6E-409C-BE32-E72D297353CC}">
                  <c16:uniqueId val="{00000005-176B-4923-961F-3CBA535AFE62}"/>
                </c:ext>
              </c:extLst>
            </c:dLbl>
            <c:dLbl>
              <c:idx val="3"/>
              <c:layout>
                <c:manualLayout>
                  <c:x val="9.7738078274884441E-2"/>
                  <c:y val="3.94643953553160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76B-4923-961F-3CBA535AFE62}"/>
                </c:ext>
              </c:extLst>
            </c:dLbl>
            <c:dLbl>
              <c:idx val="4"/>
              <c:layout>
                <c:manualLayout>
                  <c:x val="-9.1814558379436903E-2"/>
                  <c:y val="1.7990982194296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76B-4923-961F-3CBA535AFE6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Housing/One Shot Deal</c:v>
                </c:pt>
                <c:pt idx="1">
                  <c:v>SSI/SSD</c:v>
                </c:pt>
                <c:pt idx="2">
                  <c:v>Transportation</c:v>
                </c:pt>
                <c:pt idx="3">
                  <c:v>Food Insecurity</c:v>
                </c:pt>
                <c:pt idx="4">
                  <c:v>Temporary Assistance</c:v>
                </c:pt>
              </c:strCache>
            </c:strRef>
          </c:cat>
          <c:val>
            <c:numRef>
              <c:f>Sheet1!$B$2:$B$6</c:f>
              <c:numCache>
                <c:formatCode>General</c:formatCode>
                <c:ptCount val="5"/>
                <c:pt idx="0">
                  <c:v>623</c:v>
                </c:pt>
                <c:pt idx="1">
                  <c:v>1059</c:v>
                </c:pt>
                <c:pt idx="2">
                  <c:v>1229</c:v>
                </c:pt>
                <c:pt idx="3">
                  <c:v>3062</c:v>
                </c:pt>
                <c:pt idx="4">
                  <c:v>2412</c:v>
                </c:pt>
              </c:numCache>
            </c:numRef>
          </c:val>
          <c:extLst>
            <c:ext xmlns:c16="http://schemas.microsoft.com/office/drawing/2014/chart" uri="{C3380CC4-5D6E-409C-BE32-E72D297353CC}">
              <c16:uniqueId val="{0000000A-176B-4923-961F-3CBA535AFE6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a:solidFill>
        <a:schemeClr val="bg1">
          <a:lumMod val="8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u="sng">
                <a:latin typeface="+mj-lt"/>
              </a:rPr>
              <a:t>2025</a:t>
            </a:r>
            <a:r>
              <a:rPr lang="en-US" sz="1400" u="sng" baseline="0">
                <a:latin typeface="+mj-lt"/>
              </a:rPr>
              <a:t> YTD</a:t>
            </a:r>
            <a:r>
              <a:rPr lang="en-US" sz="1400" u="sng">
                <a:latin typeface="+mj-lt"/>
              </a:rPr>
              <a:t> Childrens SDoH Linkages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310305921817466"/>
          <c:y val="0.22987794910676868"/>
          <c:w val="0.58217799431015593"/>
          <c:h val="0.5426456446168748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65-481A-A337-78C6FE2C94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65-481A-A337-78C6FE2C94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65-481A-A337-78C6FE2C94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65-481A-A337-78C6FE2C94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65-481A-A337-78C6FE2C9400}"/>
              </c:ext>
            </c:extLst>
          </c:dPt>
          <c:dLbls>
            <c:dLbl>
              <c:idx val="0"/>
              <c:layout>
                <c:manualLayout>
                  <c:x val="-5.9235198954475958E-3"/>
                  <c:y val="1.4924639743080005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4812132301583656"/>
                      <c:h val="0.11937457793838284"/>
                    </c:manualLayout>
                  </c15:layout>
                </c:ext>
                <c:ext xmlns:c16="http://schemas.microsoft.com/office/drawing/2014/chart" uri="{C3380CC4-5D6E-409C-BE32-E72D297353CC}">
                  <c16:uniqueId val="{00000001-B065-481A-A337-78C6FE2C9400}"/>
                </c:ext>
              </c:extLst>
            </c:dLbl>
            <c:dLbl>
              <c:idx val="1"/>
              <c:layout>
                <c:manualLayout>
                  <c:x val="7.7005758640818045E-2"/>
                  <c:y val="5.25457133866899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65-481A-A337-78C6FE2C9400}"/>
                </c:ext>
              </c:extLst>
            </c:dLbl>
            <c:dLbl>
              <c:idx val="2"/>
              <c:layout>
                <c:manualLayout>
                  <c:x val="-2.961771608196017E-2"/>
                  <c:y val="2.9033782059777795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885805497259669"/>
                      <c:h val="0.15945070906351683"/>
                    </c:manualLayout>
                  </c15:layout>
                </c:ext>
                <c:ext xmlns:c16="http://schemas.microsoft.com/office/drawing/2014/chart" uri="{C3380CC4-5D6E-409C-BE32-E72D297353CC}">
                  <c16:uniqueId val="{00000005-B065-481A-A337-78C6FE2C9400}"/>
                </c:ext>
              </c:extLst>
            </c:dLbl>
            <c:dLbl>
              <c:idx val="3"/>
              <c:layout>
                <c:manualLayout>
                  <c:x val="-3.5541119372685274E-2"/>
                  <c:y val="-4.64130284842567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065-481A-A337-78C6FE2C9400}"/>
                </c:ext>
              </c:extLst>
            </c:dLbl>
            <c:dLbl>
              <c:idx val="4"/>
              <c:layout>
                <c:manualLayout>
                  <c:x val="-9.1814558379436903E-2"/>
                  <c:y val="1.7990982194296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065-481A-A337-78C6FE2C940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Transportation</c:v>
                </c:pt>
                <c:pt idx="1">
                  <c:v>Health System Support</c:v>
                </c:pt>
                <c:pt idx="2">
                  <c:v>Housing</c:v>
                </c:pt>
                <c:pt idx="3">
                  <c:v>Food Insecurity</c:v>
                </c:pt>
                <c:pt idx="4">
                  <c:v>SSI/SSD</c:v>
                </c:pt>
              </c:strCache>
            </c:strRef>
          </c:cat>
          <c:val>
            <c:numRef>
              <c:f>Sheet1!$B$2:$B$6</c:f>
              <c:numCache>
                <c:formatCode>General</c:formatCode>
                <c:ptCount val="5"/>
                <c:pt idx="0">
                  <c:v>68</c:v>
                </c:pt>
                <c:pt idx="1">
                  <c:v>1150</c:v>
                </c:pt>
                <c:pt idx="2">
                  <c:v>469</c:v>
                </c:pt>
                <c:pt idx="3">
                  <c:v>564</c:v>
                </c:pt>
                <c:pt idx="4">
                  <c:v>488</c:v>
                </c:pt>
              </c:numCache>
            </c:numRef>
          </c:val>
          <c:extLst>
            <c:ext xmlns:c16="http://schemas.microsoft.com/office/drawing/2014/chart" uri="{C3380CC4-5D6E-409C-BE32-E72D297353CC}">
              <c16:uniqueId val="{0000000A-B065-481A-A337-78C6FE2C94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a:solidFill>
        <a:schemeClr val="bg1">
          <a:lumMod val="8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Sheet1!$A$2:$A$14</c:f>
              <c:strCache>
                <c:ptCount val="13"/>
                <c:pt idx="0">
                  <c:v>AMR</c:v>
                </c:pt>
                <c:pt idx="1">
                  <c:v>CBP</c:v>
                </c:pt>
                <c:pt idx="2">
                  <c:v>CHL</c:v>
                </c:pt>
                <c:pt idx="3">
                  <c:v>COL</c:v>
                </c:pt>
                <c:pt idx="4">
                  <c:v>FUA_30</c:v>
                </c:pt>
                <c:pt idx="5">
                  <c:v>FUH_30</c:v>
                </c:pt>
                <c:pt idx="6">
                  <c:v>FUM_30</c:v>
                </c:pt>
                <c:pt idx="7">
                  <c:v>OUD</c:v>
                </c:pt>
                <c:pt idx="8">
                  <c:v>SMD</c:v>
                </c:pt>
                <c:pt idx="9">
                  <c:v>SPD_ADH</c:v>
                </c:pt>
                <c:pt idx="10">
                  <c:v>SPD_REC</c:v>
                </c:pt>
                <c:pt idx="11">
                  <c:v>SSD</c:v>
                </c:pt>
                <c:pt idx="12">
                  <c:v>VLS</c:v>
                </c:pt>
              </c:strCache>
            </c:strRef>
          </c:cat>
          <c:val>
            <c:numRef>
              <c:f>Sheet1!$C$2:$C$14</c:f>
              <c:numCache>
                <c:formatCode>0%</c:formatCode>
                <c:ptCount val="13"/>
                <c:pt idx="0">
                  <c:v>0.61539999999999995</c:v>
                </c:pt>
                <c:pt idx="1">
                  <c:v>0.68059999999999998</c:v>
                </c:pt>
                <c:pt idx="2">
                  <c:v>0.71900000000000008</c:v>
                </c:pt>
                <c:pt idx="3">
                  <c:v>0.59329999999999994</c:v>
                </c:pt>
                <c:pt idx="4">
                  <c:v>0.60809999999999997</c:v>
                </c:pt>
                <c:pt idx="5">
                  <c:v>0.79299999999999993</c:v>
                </c:pt>
                <c:pt idx="6">
                  <c:v>0.74219999999999997</c:v>
                </c:pt>
                <c:pt idx="7">
                  <c:v>0.55940000000000001</c:v>
                </c:pt>
                <c:pt idx="8">
                  <c:v>0.70310000000000006</c:v>
                </c:pt>
                <c:pt idx="9">
                  <c:v>0.59599999999999997</c:v>
                </c:pt>
                <c:pt idx="10">
                  <c:v>0.66520000000000001</c:v>
                </c:pt>
                <c:pt idx="11">
                  <c:v>0.87150000000000005</c:v>
                </c:pt>
                <c:pt idx="12">
                  <c:v>0.6984999999999999</c:v>
                </c:pt>
              </c:numCache>
            </c:numRef>
          </c:val>
          <c:smooth val="0"/>
          <c:extLst>
            <c:ext xmlns:c16="http://schemas.microsoft.com/office/drawing/2014/chart" uri="{C3380CC4-5D6E-409C-BE32-E72D297353CC}">
              <c16:uniqueId val="{00000000-FAFD-4BF1-888D-67FEF5330610}"/>
            </c:ext>
          </c:extLst>
        </c:ser>
        <c:dLbls>
          <c:showLegendKey val="0"/>
          <c:showVal val="0"/>
          <c:showCatName val="0"/>
          <c:showSerName val="0"/>
          <c:showPercent val="0"/>
          <c:showBubbleSize val="0"/>
        </c:dLbls>
        <c:marker val="1"/>
        <c:smooth val="0"/>
        <c:axId val="566503359"/>
        <c:axId val="566498319"/>
      </c:lineChart>
      <c:catAx>
        <c:axId val="566503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66498319"/>
        <c:crosses val="autoZero"/>
        <c:auto val="1"/>
        <c:lblAlgn val="ctr"/>
        <c:lblOffset val="100"/>
        <c:noMultiLvlLbl val="0"/>
      </c:catAx>
      <c:valAx>
        <c:axId val="566498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66503359"/>
        <c:crosses val="autoZero"/>
        <c:crossBetween val="between"/>
        <c:majorUnit val="0.2"/>
        <c:min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900" u="sng">
                <a:latin typeface="+mj-lt"/>
              </a:rPr>
              <a:t>BHRT Lives Served, 2022-2025 (YTD)</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819310642939721E-2"/>
          <c:y val="0.17956718977891808"/>
          <c:w val="0.9163613787141206"/>
          <c:h val="0.64300661385875846"/>
        </c:manualLayout>
      </c:layout>
      <c:barChart>
        <c:barDir val="col"/>
        <c:grouping val="clustered"/>
        <c:varyColors val="0"/>
        <c:ser>
          <c:idx val="0"/>
          <c:order val="0"/>
          <c:tx>
            <c:strRef>
              <c:f>Sheet1!$B$1</c:f>
              <c:strCache>
                <c:ptCount val="1"/>
                <c:pt idx="0">
                  <c:v>Enrolled</c:v>
                </c:pt>
              </c:strCache>
            </c:strRef>
          </c:tx>
          <c:spPr>
            <a:gradFill>
              <a:gsLst>
                <a:gs pos="0">
                  <a:srgbClr val="004D6F"/>
                </a:gs>
                <a:gs pos="100000">
                  <a:srgbClr val="005F8A"/>
                </a:gs>
              </a:gsLst>
              <a:lin ang="16200000" scaled="0"/>
            </a:gra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Sheet1!$B$2:$B$5</c:f>
              <c:numCache>
                <c:formatCode>General</c:formatCode>
                <c:ptCount val="4"/>
                <c:pt idx="0">
                  <c:v>88</c:v>
                </c:pt>
                <c:pt idx="1">
                  <c:v>101</c:v>
                </c:pt>
                <c:pt idx="2">
                  <c:v>312</c:v>
                </c:pt>
                <c:pt idx="3">
                  <c:v>534</c:v>
                </c:pt>
              </c:numCache>
            </c:numRef>
          </c:val>
          <c:extLst>
            <c:ext xmlns:c16="http://schemas.microsoft.com/office/drawing/2014/chart" uri="{C3380CC4-5D6E-409C-BE32-E72D297353CC}">
              <c16:uniqueId val="{00000000-F87F-4463-B139-3622F49DB19F}"/>
            </c:ext>
          </c:extLst>
        </c:ser>
        <c:dLbls>
          <c:dLblPos val="outEnd"/>
          <c:showLegendKey val="0"/>
          <c:showVal val="1"/>
          <c:showCatName val="0"/>
          <c:showSerName val="0"/>
          <c:showPercent val="0"/>
          <c:showBubbleSize val="0"/>
        </c:dLbls>
        <c:gapWidth val="50"/>
        <c:overlap val="-32"/>
        <c:axId val="832790720"/>
        <c:axId val="832791800"/>
      </c:barChart>
      <c:catAx>
        <c:axId val="83279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32791800"/>
        <c:crosses val="autoZero"/>
        <c:auto val="1"/>
        <c:lblAlgn val="ctr"/>
        <c:lblOffset val="100"/>
        <c:noMultiLvlLbl val="0"/>
      </c:catAx>
      <c:valAx>
        <c:axId val="832791800"/>
        <c:scaling>
          <c:orientation val="minMax"/>
        </c:scaling>
        <c:delete val="1"/>
        <c:axPos val="l"/>
        <c:numFmt formatCode="General" sourceLinked="1"/>
        <c:majorTickMark val="none"/>
        <c:minorTickMark val="none"/>
        <c:tickLblPos val="nextTo"/>
        <c:crossAx val="8327907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rgbClr val="F2F2F2"/>
        </a:gs>
        <a:gs pos="100000">
          <a:srgbClr val="F2F2F2"/>
        </a:gs>
      </a:gsLst>
      <a:lin ang="10800000" scaled="0"/>
    </a:grad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FAE7C-6DD6-46A4-B7E7-1A01110E4DEB}" type="doc">
      <dgm:prSet loTypeId="urn:microsoft.com/office/officeart/2005/8/layout/chevron1" loCatId="process" qsTypeId="urn:microsoft.com/office/officeart/2005/8/quickstyle/simple1" qsCatId="simple" csTypeId="urn:microsoft.com/office/officeart/2005/8/colors/colorful1" csCatId="colorful" phldr="1"/>
      <dgm:spPr/>
    </dgm:pt>
    <dgm:pt modelId="{DC1A07EC-370F-433B-96C2-515488AEB97E}">
      <dgm:prSet phldrT="[Text]" custT="1"/>
      <dgm:spPr>
        <a:solidFill>
          <a:srgbClr val="B7DC7A"/>
        </a:solidFill>
      </dgm:spPr>
      <dgm:t>
        <a:bodyPr/>
        <a:lstStyle/>
        <a:p>
          <a:r>
            <a:rPr lang="en-US" sz="1200" b="0">
              <a:latin typeface="Franklin Gothic Medium" panose="020B0603020102020204" pitchFamily="34" charset="0"/>
            </a:rPr>
            <a:t>Identification</a:t>
          </a:r>
        </a:p>
      </dgm:t>
    </dgm:pt>
    <dgm:pt modelId="{AF0C2126-C1F9-47C1-939D-08A899D60ABB}" type="parTrans" cxnId="{DD111E55-B46C-4874-A5E6-49A9620C5D20}">
      <dgm:prSet/>
      <dgm:spPr/>
      <dgm:t>
        <a:bodyPr/>
        <a:lstStyle/>
        <a:p>
          <a:endParaRPr lang="en-US" sz="1400" b="1"/>
        </a:p>
      </dgm:t>
    </dgm:pt>
    <dgm:pt modelId="{1CB0590D-E61A-46AD-BA2E-31E24D7322B6}" type="sibTrans" cxnId="{DD111E55-B46C-4874-A5E6-49A9620C5D20}">
      <dgm:prSet/>
      <dgm:spPr/>
      <dgm:t>
        <a:bodyPr/>
        <a:lstStyle/>
        <a:p>
          <a:endParaRPr lang="en-US" sz="1400" b="1"/>
        </a:p>
      </dgm:t>
    </dgm:pt>
    <dgm:pt modelId="{97FD8F82-950E-499B-AF7A-1EF90BD99559}">
      <dgm:prSet phldrT="[Text]" custT="1"/>
      <dgm:spPr>
        <a:solidFill>
          <a:srgbClr val="3DAD2C"/>
        </a:solidFill>
      </dgm:spPr>
      <dgm:t>
        <a:bodyPr/>
        <a:lstStyle/>
        <a:p>
          <a:r>
            <a:rPr lang="en-US" sz="1200" b="0">
              <a:latin typeface="Franklin Gothic Medium" panose="020B0603020102020204" pitchFamily="34" charset="0"/>
            </a:rPr>
            <a:t>Referral</a:t>
          </a:r>
        </a:p>
      </dgm:t>
    </dgm:pt>
    <dgm:pt modelId="{B976AD40-8DCF-4524-81EC-D47D08430719}" type="parTrans" cxnId="{C3DE8D5A-E1B0-418C-8485-E677F3C82354}">
      <dgm:prSet/>
      <dgm:spPr/>
      <dgm:t>
        <a:bodyPr/>
        <a:lstStyle/>
        <a:p>
          <a:endParaRPr lang="en-US" sz="1400" b="1"/>
        </a:p>
      </dgm:t>
    </dgm:pt>
    <dgm:pt modelId="{8F5E12FE-DE8F-4A1C-8B95-84935AF59EBF}" type="sibTrans" cxnId="{C3DE8D5A-E1B0-418C-8485-E677F3C82354}">
      <dgm:prSet/>
      <dgm:spPr/>
      <dgm:t>
        <a:bodyPr/>
        <a:lstStyle/>
        <a:p>
          <a:endParaRPr lang="en-US" sz="1400" b="1"/>
        </a:p>
      </dgm:t>
    </dgm:pt>
    <dgm:pt modelId="{42838130-4EFA-4DC0-A55E-0554DB8FF41E}">
      <dgm:prSet custT="1"/>
      <dgm:spPr>
        <a:solidFill>
          <a:srgbClr val="00823D"/>
        </a:solidFill>
      </dgm:spPr>
      <dgm:t>
        <a:bodyPr/>
        <a:lstStyle/>
        <a:p>
          <a:r>
            <a:rPr lang="en-US" sz="1200" b="0">
              <a:latin typeface="Franklin Gothic Medium" panose="020B0603020102020204" pitchFamily="34" charset="0"/>
            </a:rPr>
            <a:t>Assistance</a:t>
          </a:r>
        </a:p>
      </dgm:t>
    </dgm:pt>
    <dgm:pt modelId="{51392A94-7800-440F-9418-1E77BEA7AD13}" type="parTrans" cxnId="{E7A91FB6-496A-4CB1-883A-6F07729D9098}">
      <dgm:prSet/>
      <dgm:spPr/>
      <dgm:t>
        <a:bodyPr/>
        <a:lstStyle/>
        <a:p>
          <a:endParaRPr lang="en-US"/>
        </a:p>
      </dgm:t>
    </dgm:pt>
    <dgm:pt modelId="{81608B20-03CA-4FC4-A83E-9A790B950BEB}" type="sibTrans" cxnId="{E7A91FB6-496A-4CB1-883A-6F07729D9098}">
      <dgm:prSet/>
      <dgm:spPr/>
      <dgm:t>
        <a:bodyPr/>
        <a:lstStyle/>
        <a:p>
          <a:endParaRPr lang="en-US"/>
        </a:p>
      </dgm:t>
    </dgm:pt>
    <dgm:pt modelId="{E227BF6F-1E11-43F2-BE54-B758D038E344}" type="pres">
      <dgm:prSet presAssocID="{AC0FAE7C-6DD6-46A4-B7E7-1A01110E4DEB}" presName="Name0" presStyleCnt="0">
        <dgm:presLayoutVars>
          <dgm:dir/>
          <dgm:animLvl val="lvl"/>
          <dgm:resizeHandles val="exact"/>
        </dgm:presLayoutVars>
      </dgm:prSet>
      <dgm:spPr/>
    </dgm:pt>
    <dgm:pt modelId="{D54F6C7E-F94D-4EAB-ACBF-7D430DE23962}" type="pres">
      <dgm:prSet presAssocID="{DC1A07EC-370F-433B-96C2-515488AEB97E}" presName="parTxOnly" presStyleLbl="node1" presStyleIdx="0" presStyleCnt="3">
        <dgm:presLayoutVars>
          <dgm:chMax val="0"/>
          <dgm:chPref val="0"/>
          <dgm:bulletEnabled val="1"/>
        </dgm:presLayoutVars>
      </dgm:prSet>
      <dgm:spPr/>
    </dgm:pt>
    <dgm:pt modelId="{1F719F25-AF07-49E2-BA23-63C4FA2CBFA0}" type="pres">
      <dgm:prSet presAssocID="{1CB0590D-E61A-46AD-BA2E-31E24D7322B6}" presName="parTxOnlySpace" presStyleCnt="0"/>
      <dgm:spPr/>
    </dgm:pt>
    <dgm:pt modelId="{CA6C0BE2-2638-46F6-A9F0-86897B90DC2B}" type="pres">
      <dgm:prSet presAssocID="{97FD8F82-950E-499B-AF7A-1EF90BD99559}" presName="parTxOnly" presStyleLbl="node1" presStyleIdx="1" presStyleCnt="3">
        <dgm:presLayoutVars>
          <dgm:chMax val="0"/>
          <dgm:chPref val="0"/>
          <dgm:bulletEnabled val="1"/>
        </dgm:presLayoutVars>
      </dgm:prSet>
      <dgm:spPr/>
    </dgm:pt>
    <dgm:pt modelId="{2EEFE227-1CD8-4F07-9784-05DAB476692C}" type="pres">
      <dgm:prSet presAssocID="{8F5E12FE-DE8F-4A1C-8B95-84935AF59EBF}" presName="parTxOnlySpace" presStyleCnt="0"/>
      <dgm:spPr/>
    </dgm:pt>
    <dgm:pt modelId="{FBD4D056-DA47-4B2A-8D60-9F4F51DEEC33}" type="pres">
      <dgm:prSet presAssocID="{42838130-4EFA-4DC0-A55E-0554DB8FF41E}" presName="parTxOnly" presStyleLbl="node1" presStyleIdx="2" presStyleCnt="3">
        <dgm:presLayoutVars>
          <dgm:chMax val="0"/>
          <dgm:chPref val="0"/>
          <dgm:bulletEnabled val="1"/>
        </dgm:presLayoutVars>
      </dgm:prSet>
      <dgm:spPr/>
    </dgm:pt>
  </dgm:ptLst>
  <dgm:cxnLst>
    <dgm:cxn modelId="{5E757214-C8DA-4609-893A-EBC9B1EA0F91}" type="presOf" srcId="{AC0FAE7C-6DD6-46A4-B7E7-1A01110E4DEB}" destId="{E227BF6F-1E11-43F2-BE54-B758D038E344}" srcOrd="0" destOrd="0" presId="urn:microsoft.com/office/officeart/2005/8/layout/chevron1"/>
    <dgm:cxn modelId="{F4162266-F2C0-4220-8B0C-5659A80DC0E3}" type="presOf" srcId="{DC1A07EC-370F-433B-96C2-515488AEB97E}" destId="{D54F6C7E-F94D-4EAB-ACBF-7D430DE23962}" srcOrd="0" destOrd="0" presId="urn:microsoft.com/office/officeart/2005/8/layout/chevron1"/>
    <dgm:cxn modelId="{E8CE8B46-7D1F-4EBD-A568-BA444B2E14B0}" type="presOf" srcId="{42838130-4EFA-4DC0-A55E-0554DB8FF41E}" destId="{FBD4D056-DA47-4B2A-8D60-9F4F51DEEC33}" srcOrd="0" destOrd="0" presId="urn:microsoft.com/office/officeart/2005/8/layout/chevron1"/>
    <dgm:cxn modelId="{DD111E55-B46C-4874-A5E6-49A9620C5D20}" srcId="{AC0FAE7C-6DD6-46A4-B7E7-1A01110E4DEB}" destId="{DC1A07EC-370F-433B-96C2-515488AEB97E}" srcOrd="0" destOrd="0" parTransId="{AF0C2126-C1F9-47C1-939D-08A899D60ABB}" sibTransId="{1CB0590D-E61A-46AD-BA2E-31E24D7322B6}"/>
    <dgm:cxn modelId="{C3DE8D5A-E1B0-418C-8485-E677F3C82354}" srcId="{AC0FAE7C-6DD6-46A4-B7E7-1A01110E4DEB}" destId="{97FD8F82-950E-499B-AF7A-1EF90BD99559}" srcOrd="1" destOrd="0" parTransId="{B976AD40-8DCF-4524-81EC-D47D08430719}" sibTransId="{8F5E12FE-DE8F-4A1C-8B95-84935AF59EBF}"/>
    <dgm:cxn modelId="{E7A91FB6-496A-4CB1-883A-6F07729D9098}" srcId="{AC0FAE7C-6DD6-46A4-B7E7-1A01110E4DEB}" destId="{42838130-4EFA-4DC0-A55E-0554DB8FF41E}" srcOrd="2" destOrd="0" parTransId="{51392A94-7800-440F-9418-1E77BEA7AD13}" sibTransId="{81608B20-03CA-4FC4-A83E-9A790B950BEB}"/>
    <dgm:cxn modelId="{2FDE12C1-FCCF-4D3C-8DB4-67E1C0E3B08E}" type="presOf" srcId="{97FD8F82-950E-499B-AF7A-1EF90BD99559}" destId="{CA6C0BE2-2638-46F6-A9F0-86897B90DC2B}" srcOrd="0" destOrd="0" presId="urn:microsoft.com/office/officeart/2005/8/layout/chevron1"/>
    <dgm:cxn modelId="{1A9183DE-7B6B-4C56-AFCC-6BAC84DD7343}" type="presParOf" srcId="{E227BF6F-1E11-43F2-BE54-B758D038E344}" destId="{D54F6C7E-F94D-4EAB-ACBF-7D430DE23962}" srcOrd="0" destOrd="0" presId="urn:microsoft.com/office/officeart/2005/8/layout/chevron1"/>
    <dgm:cxn modelId="{27D55B45-EC8F-4E9C-86C2-74653981B117}" type="presParOf" srcId="{E227BF6F-1E11-43F2-BE54-B758D038E344}" destId="{1F719F25-AF07-49E2-BA23-63C4FA2CBFA0}" srcOrd="1" destOrd="0" presId="urn:microsoft.com/office/officeart/2005/8/layout/chevron1"/>
    <dgm:cxn modelId="{64B09718-101F-4A06-AC04-E6AE97E6EEF5}" type="presParOf" srcId="{E227BF6F-1E11-43F2-BE54-B758D038E344}" destId="{CA6C0BE2-2638-46F6-A9F0-86897B90DC2B}" srcOrd="2" destOrd="0" presId="urn:microsoft.com/office/officeart/2005/8/layout/chevron1"/>
    <dgm:cxn modelId="{82652D05-FE48-4959-B1A6-60E91AE76563}" type="presParOf" srcId="{E227BF6F-1E11-43F2-BE54-B758D038E344}" destId="{2EEFE227-1CD8-4F07-9784-05DAB476692C}" srcOrd="3" destOrd="0" presId="urn:microsoft.com/office/officeart/2005/8/layout/chevron1"/>
    <dgm:cxn modelId="{A08D68A8-6DD5-4DC5-8285-BA2C4F82A63C}" type="presParOf" srcId="{E227BF6F-1E11-43F2-BE54-B758D038E344}" destId="{FBD4D056-DA47-4B2A-8D60-9F4F51DEEC33}"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F6C7E-F94D-4EAB-ACBF-7D430DE23962}">
      <dsp:nvSpPr>
        <dsp:cNvPr id="0" name=""/>
        <dsp:cNvSpPr/>
      </dsp:nvSpPr>
      <dsp:spPr>
        <a:xfrm>
          <a:off x="1675" y="0"/>
          <a:ext cx="2040811" cy="329976"/>
        </a:xfrm>
        <a:prstGeom prst="chevron">
          <a:avLst/>
        </a:prstGeom>
        <a:solidFill>
          <a:srgbClr val="B7DC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0" kern="1200">
              <a:latin typeface="Franklin Gothic Medium" panose="020B0603020102020204" pitchFamily="34" charset="0"/>
            </a:rPr>
            <a:t>Identification</a:t>
          </a:r>
        </a:p>
      </dsp:txBody>
      <dsp:txXfrm>
        <a:off x="166663" y="0"/>
        <a:ext cx="1710835" cy="329976"/>
      </dsp:txXfrm>
    </dsp:sp>
    <dsp:sp modelId="{CA6C0BE2-2638-46F6-A9F0-86897B90DC2B}">
      <dsp:nvSpPr>
        <dsp:cNvPr id="0" name=""/>
        <dsp:cNvSpPr/>
      </dsp:nvSpPr>
      <dsp:spPr>
        <a:xfrm>
          <a:off x="1838405" y="0"/>
          <a:ext cx="2040811" cy="329976"/>
        </a:xfrm>
        <a:prstGeom prst="chevron">
          <a:avLst/>
        </a:prstGeom>
        <a:solidFill>
          <a:srgbClr val="3DAD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0" kern="1200">
              <a:latin typeface="Franklin Gothic Medium" panose="020B0603020102020204" pitchFamily="34" charset="0"/>
            </a:rPr>
            <a:t>Referral</a:t>
          </a:r>
        </a:p>
      </dsp:txBody>
      <dsp:txXfrm>
        <a:off x="2003393" y="0"/>
        <a:ext cx="1710835" cy="329976"/>
      </dsp:txXfrm>
    </dsp:sp>
    <dsp:sp modelId="{FBD4D056-DA47-4B2A-8D60-9F4F51DEEC33}">
      <dsp:nvSpPr>
        <dsp:cNvPr id="0" name=""/>
        <dsp:cNvSpPr/>
      </dsp:nvSpPr>
      <dsp:spPr>
        <a:xfrm>
          <a:off x="3675135" y="0"/>
          <a:ext cx="2040811" cy="329976"/>
        </a:xfrm>
        <a:prstGeom prst="chevron">
          <a:avLst/>
        </a:prstGeom>
        <a:solidFill>
          <a:srgbClr val="0082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0" kern="1200">
              <a:latin typeface="Franklin Gothic Medium" panose="020B0603020102020204" pitchFamily="34" charset="0"/>
            </a:rPr>
            <a:t>Assistance</a:t>
          </a:r>
        </a:p>
      </dsp:txBody>
      <dsp:txXfrm>
        <a:off x="3840123" y="0"/>
        <a:ext cx="1710835" cy="3299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3D1F6-2731-4E69-8C0F-9718F10C95CF}"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4266D-98C8-4D2B-A8FD-48534A8C1E90}" type="slidenum">
              <a:rPr lang="en-US" smtClean="0"/>
              <a:t>‹#›</a:t>
            </a:fld>
            <a:endParaRPr lang="en-US"/>
          </a:p>
        </p:txBody>
      </p:sp>
    </p:spTree>
    <p:extLst>
      <p:ext uri="{BB962C8B-B14F-4D97-AF65-F5344CB8AC3E}">
        <p14:creationId xmlns:p14="http://schemas.microsoft.com/office/powerpoint/2010/main" val="3065853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5"/>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October 22, 2025</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A1080573-D08D-5147-98EB-A055147724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57" y="5438266"/>
            <a:ext cx="3167399" cy="1082277"/>
          </a:xfrm>
          <a:prstGeom prst="rect">
            <a:avLst/>
          </a:prstGeom>
        </p:spPr>
      </p:pic>
    </p:spTree>
    <p:extLst>
      <p:ext uri="{BB962C8B-B14F-4D97-AF65-F5344CB8AC3E}">
        <p14:creationId xmlns:p14="http://schemas.microsoft.com/office/powerpoint/2010/main" val="183626136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purple_orange_sub">
    <p:bg>
      <p:bgPr>
        <a:solidFill>
          <a:srgbClr val="5C0B8A"/>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934ED42E-ED6D-2A48-A1A1-B18A1845B960}"/>
              </a:ext>
            </a:extLst>
          </p:cNvPr>
          <p:cNvSpPr/>
          <p:nvPr userDrawn="1"/>
        </p:nvSpPr>
        <p:spPr bwMode="auto">
          <a:xfrm flipH="1">
            <a:off x="9400032"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6"/>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C0474B03-DB4C-BF48-8D0F-FE88299D9682}"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631F6AD4-7C02-4A45-8AE1-B75851B6569D}"/>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81554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purple_blu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210B340A-A13F-A040-A28F-E3908CA063DF}"/>
              </a:ext>
            </a:extLst>
          </p:cNvPr>
          <p:cNvSpPr/>
          <p:nvPr userDrawn="1"/>
        </p:nvSpPr>
        <p:spPr bwMode="auto">
          <a:xfrm flipH="1">
            <a:off x="9400032"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3"/>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978728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purple_blue_sub">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77CF0A91-1262-9A44-AC93-0B5C118C95A5}"/>
              </a:ext>
            </a:extLst>
          </p:cNvPr>
          <p:cNvSpPr/>
          <p:nvPr userDrawn="1"/>
        </p:nvSpPr>
        <p:spPr bwMode="auto">
          <a:xfrm flipH="1">
            <a:off x="9400032"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3"/>
                </a:solidFill>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October 22, 2025</a:t>
            </a:fld>
            <a:endParaRPr lang="en-US"/>
          </a:p>
        </p:txBody>
      </p:sp>
      <p:sp>
        <p:nvSpPr>
          <p:cNvPr id="12" name="Slide Number Placeholder 8">
            <a:extLst>
              <a:ext uri="{FF2B5EF4-FFF2-40B4-BE49-F238E27FC236}">
                <a16:creationId xmlns:a16="http://schemas.microsoft.com/office/drawing/2014/main"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05070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blue_lav">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210B340A-A13F-A040-A28F-E3908CA063DF}"/>
              </a:ext>
            </a:extLst>
          </p:cNvPr>
          <p:cNvSpPr/>
          <p:nvPr userDrawn="1"/>
        </p:nvSpPr>
        <p:spPr bwMode="auto">
          <a:xfrm flipH="1">
            <a:off x="9400032"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rgbClr val="9494D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31283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blue_lav_sub">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77CF0A91-1262-9A44-AC93-0B5C118C95A5}"/>
              </a:ext>
            </a:extLst>
          </p:cNvPr>
          <p:cNvSpPr/>
          <p:nvPr userDrawn="1"/>
        </p:nvSpPr>
        <p:spPr bwMode="auto">
          <a:xfrm flipH="1">
            <a:off x="9400032"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rgbClr val="9494D1"/>
                </a:solidFill>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October 22, 2025</a:t>
            </a:fld>
            <a:endParaRPr lang="en-US"/>
          </a:p>
        </p:txBody>
      </p:sp>
      <p:sp>
        <p:nvSpPr>
          <p:cNvPr id="12" name="Slide Number Placeholder 8">
            <a:extLst>
              <a:ext uri="{FF2B5EF4-FFF2-40B4-BE49-F238E27FC236}">
                <a16:creationId xmlns:a16="http://schemas.microsoft.com/office/drawing/2014/main"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460145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_green_blue">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210B340A-A13F-A040-A28F-E3908CA063DF}"/>
              </a:ext>
            </a:extLst>
          </p:cNvPr>
          <p:cNvSpPr/>
          <p:nvPr userDrawn="1"/>
        </p:nvSpPr>
        <p:spPr bwMode="auto">
          <a:xfrm flipH="1">
            <a:off x="9400032"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3"/>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11444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_green_blue_sub">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77CF0A91-1262-9A44-AC93-0B5C118C95A5}"/>
              </a:ext>
            </a:extLst>
          </p:cNvPr>
          <p:cNvSpPr/>
          <p:nvPr userDrawn="1"/>
        </p:nvSpPr>
        <p:spPr bwMode="auto">
          <a:xfrm flipH="1">
            <a:off x="9400032"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3"/>
                </a:solidFill>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October 22, 2025</a:t>
            </a:fld>
            <a:endParaRPr lang="en-US"/>
          </a:p>
        </p:txBody>
      </p:sp>
      <p:sp>
        <p:nvSpPr>
          <p:cNvPr id="12" name="Slide Number Placeholder 8">
            <a:extLst>
              <a:ext uri="{FF2B5EF4-FFF2-40B4-BE49-F238E27FC236}">
                <a16:creationId xmlns:a16="http://schemas.microsoft.com/office/drawing/2014/main"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93702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_blue_green">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5065AAD1-ED61-5D4D-BAB3-4E3C609E72B2}"/>
              </a:ext>
            </a:extLst>
          </p:cNvPr>
          <p:cNvSpPr/>
          <p:nvPr userDrawn="1"/>
        </p:nvSpPr>
        <p:spPr bwMode="auto">
          <a:xfrm>
            <a:off x="0"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5"/>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024253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purple_orang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BF961D2B-4E81-E649-B673-2D599592310B}"/>
              </a:ext>
            </a:extLst>
          </p:cNvPr>
          <p:cNvSpPr/>
          <p:nvPr userDrawn="1"/>
        </p:nvSpPr>
        <p:spPr bwMode="auto">
          <a:xfrm>
            <a:off x="0"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6"/>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65760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purple_blu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CD85B25-0986-804F-8D14-0F7A9BDF93F5}"/>
              </a:ext>
            </a:extLst>
          </p:cNvPr>
          <p:cNvSpPr/>
          <p:nvPr userDrawn="1"/>
        </p:nvSpPr>
        <p:spPr bwMode="auto">
          <a:xfrm>
            <a:off x="0"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3"/>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12045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6"/>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October 22, 2025</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F5199C77-A48C-4F4D-8B5F-C7016C754D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57" y="5438266"/>
            <a:ext cx="3167399" cy="1082277"/>
          </a:xfrm>
          <a:prstGeom prst="rect">
            <a:avLst/>
          </a:prstGeom>
        </p:spPr>
      </p:pic>
    </p:spTree>
    <p:extLst>
      <p:ext uri="{BB962C8B-B14F-4D97-AF65-F5344CB8AC3E}">
        <p14:creationId xmlns:p14="http://schemas.microsoft.com/office/powerpoint/2010/main" val="238439524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blue_lav">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CD85B25-0986-804F-8D14-0F7A9BDF93F5}"/>
              </a:ext>
            </a:extLst>
          </p:cNvPr>
          <p:cNvSpPr/>
          <p:nvPr userDrawn="1"/>
        </p:nvSpPr>
        <p:spPr bwMode="auto">
          <a:xfrm>
            <a:off x="0"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rgbClr val="9494D1"/>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911107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green_blue">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CD85B25-0986-804F-8D14-0F7A9BDF93F5}"/>
              </a:ext>
            </a:extLst>
          </p:cNvPr>
          <p:cNvSpPr/>
          <p:nvPr userDrawn="1"/>
        </p:nvSpPr>
        <p:spPr bwMode="auto">
          <a:xfrm>
            <a:off x="0"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3"/>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076305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3" y="1541463"/>
            <a:ext cx="11268075" cy="4516437"/>
          </a:xfrm>
        </p:spPr>
        <p:txBody>
          <a:bodyPr rIns="1828800"/>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857BFE59-9EC8-9B4B-A7BC-7AF9433CD8BA}"/>
              </a:ext>
            </a:extLst>
          </p:cNvPr>
          <p:cNvSpPr>
            <a:spLocks noGrp="1"/>
          </p:cNvSpPr>
          <p:nvPr>
            <p:ph type="title"/>
          </p:nvPr>
        </p:nvSpPr>
        <p:spPr/>
        <p:txBody>
          <a:bodyPr/>
          <a:lstStyle>
            <a:lvl1pPr>
              <a:defRPr b="0" i="0"/>
            </a:lvl1pPr>
          </a:lstStyle>
          <a:p>
            <a:r>
              <a:rPr lang="en-US"/>
              <a:t>Click to edit Master title style</a:t>
            </a:r>
          </a:p>
        </p:txBody>
      </p:sp>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10" name="TextBox 9">
            <a:extLst>
              <a:ext uri="{FF2B5EF4-FFF2-40B4-BE49-F238E27FC236}">
                <a16:creationId xmlns:a16="http://schemas.microsoft.com/office/drawing/2014/main" id="{FC2E8AC2-B660-CD46-BE3A-99D3742CA8D7}"/>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1AB063AF-0FC9-524B-B4E7-80AE04329ECC}"/>
              </a:ext>
            </a:extLst>
          </p:cNvPr>
          <p:cNvSpPr>
            <a:spLocks noGrp="1"/>
          </p:cNvSpPr>
          <p:nvPr>
            <p:ph type="dt" sz="half" idx="15"/>
          </p:nvPr>
        </p:nvSpPr>
        <p:spPr/>
        <p:txBody>
          <a:bodyPr/>
          <a:lstStyle/>
          <a:p>
            <a:fld id="{6D35F6E1-8DB5-5D41-9693-A928D461B60C}" type="datetime4">
              <a:t>October 22, 2025</a:t>
            </a:fld>
            <a:endParaRPr lang="en-US"/>
          </a:p>
        </p:txBody>
      </p:sp>
    </p:spTree>
    <p:extLst>
      <p:ext uri="{BB962C8B-B14F-4D97-AF65-F5344CB8AC3E}">
        <p14:creationId xmlns:p14="http://schemas.microsoft.com/office/powerpoint/2010/main" val="684398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2col">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3" y="1541462"/>
            <a:ext cx="5486397" cy="45164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43638" y="1541463"/>
            <a:ext cx="5486397" cy="45164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DB3522E3-4677-604E-9AB7-55BA07C39568}"/>
              </a:ext>
            </a:extLst>
          </p:cNvPr>
          <p:cNvSpPr>
            <a:spLocks noGrp="1"/>
          </p:cNvSpPr>
          <p:nvPr>
            <p:ph type="title"/>
          </p:nvPr>
        </p:nvSpPr>
        <p:spPr/>
        <p:txBody>
          <a:bodyPr/>
          <a:lstStyle>
            <a:lvl1pPr>
              <a:defRPr b="0" i="0"/>
            </a:lvl1pPr>
          </a:lstStyle>
          <a:p>
            <a:r>
              <a:rPr lang="en-US"/>
              <a:t>Click to edit Master title style</a:t>
            </a:r>
          </a:p>
        </p:txBody>
      </p:sp>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id="{8EA7F163-D30C-DE41-A516-42111B6CA608}"/>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CEFE84E5-A815-5D4C-B32C-F81EDC1C308A}"/>
              </a:ext>
            </a:extLst>
          </p:cNvPr>
          <p:cNvSpPr>
            <a:spLocks noGrp="1"/>
          </p:cNvSpPr>
          <p:nvPr>
            <p:ph type="dt" sz="half" idx="16"/>
          </p:nvPr>
        </p:nvSpPr>
        <p:spPr/>
        <p:txBody>
          <a:bodyPr/>
          <a:lstStyle/>
          <a:p>
            <a:fld id="{534BC137-FBAB-6F4E-A6CB-DA8740EA6572}" type="datetime4">
              <a:t>October 22, 2025</a:t>
            </a:fld>
            <a:endParaRPr lang="en-US"/>
          </a:p>
        </p:txBody>
      </p:sp>
    </p:spTree>
    <p:extLst>
      <p:ext uri="{BB962C8B-B14F-4D97-AF65-F5344CB8AC3E}">
        <p14:creationId xmlns:p14="http://schemas.microsoft.com/office/powerpoint/2010/main" val="1501516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4" y="1541463"/>
            <a:ext cx="5486400" cy="451643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43639" y="1541464"/>
            <a:ext cx="5486398" cy="4516436"/>
          </a:xfrm>
          <a:pattFill prst="pct10">
            <a:fgClr>
              <a:schemeClr val="tx2"/>
            </a:fgClr>
            <a:bgClr>
              <a:schemeClr val="bg1"/>
            </a:bgClr>
          </a:pattFill>
        </p:spPr>
        <p:txBody>
          <a:bodyPr tIns="2468880"/>
          <a:lstStyle>
            <a:lvl1pPr algn="ctr">
              <a:defRPr b="0" i="0"/>
            </a:lvl1pPr>
          </a:lstStyle>
          <a:p>
            <a:r>
              <a:rPr lang="en-US"/>
              <a:t>Click icon to add chart</a:t>
            </a:r>
          </a:p>
        </p:txBody>
      </p:sp>
      <p:sp>
        <p:nvSpPr>
          <p:cNvPr id="6" name="Slide Number Placeholder 5">
            <a:extLst>
              <a:ext uri="{FF2B5EF4-FFF2-40B4-BE49-F238E27FC236}">
                <a16:creationId xmlns:a16="http://schemas.microsoft.com/office/drawing/2014/main" id="{29597DF7-737E-674E-8C8C-A9F6B6F81AFB}"/>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id="{2F25BB9B-E334-B84A-83AD-AD4786D7F4B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4" name="Date Placeholder 3">
            <a:extLst>
              <a:ext uri="{FF2B5EF4-FFF2-40B4-BE49-F238E27FC236}">
                <a16:creationId xmlns:a16="http://schemas.microsoft.com/office/drawing/2014/main" id="{F42421D8-4AD5-C546-A060-B43381AF6456}"/>
              </a:ext>
            </a:extLst>
          </p:cNvPr>
          <p:cNvSpPr>
            <a:spLocks noGrp="1"/>
          </p:cNvSpPr>
          <p:nvPr>
            <p:ph type="dt" sz="half" idx="20"/>
          </p:nvPr>
        </p:nvSpPr>
        <p:spPr/>
        <p:txBody>
          <a:bodyPr/>
          <a:lstStyle/>
          <a:p>
            <a:fld id="{9580D19E-129F-2148-813E-91F89D23ABBD}" type="datetime4">
              <a:t>October 22, 2025</a:t>
            </a:fld>
            <a:endParaRPr lang="en-US"/>
          </a:p>
        </p:txBody>
      </p:sp>
      <p:sp>
        <p:nvSpPr>
          <p:cNvPr id="5" name="Title 4">
            <a:extLst>
              <a:ext uri="{FF2B5EF4-FFF2-40B4-BE49-F238E27FC236}">
                <a16:creationId xmlns:a16="http://schemas.microsoft.com/office/drawing/2014/main" id="{49D89847-C010-6C43-B2EB-6C70D21CE28E}"/>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3391626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3" y="1541461"/>
            <a:ext cx="5486400" cy="451643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43637" y="1541462"/>
            <a:ext cx="5486401" cy="4516437"/>
          </a:xfrm>
          <a:pattFill prst="pct10">
            <a:fgClr>
              <a:schemeClr val="accent1"/>
            </a:fgClr>
            <a:bgClr>
              <a:schemeClr val="bg1"/>
            </a:bgClr>
          </a:pattFill>
        </p:spPr>
        <p:txBody>
          <a:bodyPr tIns="2514600"/>
          <a:lstStyle>
            <a:lvl1pPr algn="ctr">
              <a:defRPr b="0" i="0"/>
            </a:lvl1pPr>
          </a:lstStyle>
          <a:p>
            <a:r>
              <a:rPr lang="en-US"/>
              <a:t>Click icon to add table</a:t>
            </a:r>
          </a:p>
        </p:txBody>
      </p:sp>
      <p:sp>
        <p:nvSpPr>
          <p:cNvPr id="11" name="Slide Number Placeholder 10">
            <a:extLst>
              <a:ext uri="{FF2B5EF4-FFF2-40B4-BE49-F238E27FC236}">
                <a16:creationId xmlns:a16="http://schemas.microsoft.com/office/drawing/2014/main" id="{FC899BB9-E201-8940-BB81-82A108C8C225}"/>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id="{98881458-73F7-0B4D-9AB2-E1FF16A037DE}"/>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3" name="Date Placeholder 2">
            <a:extLst>
              <a:ext uri="{FF2B5EF4-FFF2-40B4-BE49-F238E27FC236}">
                <a16:creationId xmlns:a16="http://schemas.microsoft.com/office/drawing/2014/main" id="{2847DEDF-6416-1C44-B18D-7B9D182D766C}"/>
              </a:ext>
            </a:extLst>
          </p:cNvPr>
          <p:cNvSpPr>
            <a:spLocks noGrp="1"/>
          </p:cNvSpPr>
          <p:nvPr>
            <p:ph type="dt" sz="half" idx="20"/>
          </p:nvPr>
        </p:nvSpPr>
        <p:spPr/>
        <p:txBody>
          <a:bodyPr/>
          <a:lstStyle/>
          <a:p>
            <a:fld id="{358B74E7-803A-4D45-BC61-7470C7819352}" type="datetime4">
              <a:t>October 22, 2025</a:t>
            </a:fld>
            <a:endParaRPr lang="en-US"/>
          </a:p>
        </p:txBody>
      </p:sp>
      <p:sp>
        <p:nvSpPr>
          <p:cNvPr id="4" name="Title 3">
            <a:extLst>
              <a:ext uri="{FF2B5EF4-FFF2-40B4-BE49-F238E27FC236}">
                <a16:creationId xmlns:a16="http://schemas.microsoft.com/office/drawing/2014/main" id="{A78DEC5E-22C8-9B4F-B253-99141F4AFC8B}"/>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909195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col 1imag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8789" y="1541464"/>
            <a:ext cx="5489574"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6240464" y="1541463"/>
            <a:ext cx="5489574" cy="4516437"/>
          </a:xfrm>
          <a:solidFill>
            <a:schemeClr val="tx2">
              <a:lumMod val="20000"/>
              <a:lumOff val="80000"/>
            </a:schemeClr>
          </a:solidFill>
        </p:spPr>
        <p:txBody>
          <a:bodyPr tIns="274320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494C353-6878-D14A-98A8-BFA524BDBD9C}"/>
              </a:ext>
            </a:extLst>
          </p:cNvPr>
          <p:cNvSpPr>
            <a:spLocks noGrp="1"/>
          </p:cNvSpPr>
          <p:nvPr>
            <p:ph type="dt" sz="half" idx="17"/>
          </p:nvPr>
        </p:nvSpPr>
        <p:spPr/>
        <p:txBody>
          <a:bodyPr/>
          <a:lstStyle/>
          <a:p>
            <a:fld id="{6EC6055C-BD57-424D-B4BE-387EDC7B1F82}" type="datetime4">
              <a:t>October 22, 2025</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1000856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col image captions">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6240464" y="1541463"/>
            <a:ext cx="5489574"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494C353-6878-D14A-98A8-BFA524BDBD9C}"/>
              </a:ext>
            </a:extLst>
          </p:cNvPr>
          <p:cNvSpPr>
            <a:spLocks noGrp="1"/>
          </p:cNvSpPr>
          <p:nvPr>
            <p:ph type="dt" sz="half" idx="17"/>
          </p:nvPr>
        </p:nvSpPr>
        <p:spPr/>
        <p:txBody>
          <a:bodyPr/>
          <a:lstStyle/>
          <a:p>
            <a:fld id="{4B069011-EA10-254F-AD46-D1C38BF85099}" type="datetime4">
              <a:t>October 22, 2025</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541463"/>
            <a:ext cx="5489574"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5489574"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id="{FFD6EDBE-5706-3C4E-8E00-336772570F3D}"/>
              </a:ext>
            </a:extLst>
          </p:cNvPr>
          <p:cNvSpPr>
            <a:spLocks noGrp="1"/>
          </p:cNvSpPr>
          <p:nvPr>
            <p:ph type="body" sz="quarter" idx="21"/>
          </p:nvPr>
        </p:nvSpPr>
        <p:spPr>
          <a:xfrm>
            <a:off x="6243638" y="4291013"/>
            <a:ext cx="5490063"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79998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8789" y="1541463"/>
            <a:ext cx="3575049"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41464"/>
            <a:ext cx="3575049"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1" y="1541463"/>
            <a:ext cx="3557586"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4084A7A3-698E-1344-B158-8C3B9B37277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FA6CB5C-BA55-DE43-97E2-C6B87762551C}"/>
              </a:ext>
            </a:extLst>
          </p:cNvPr>
          <p:cNvSpPr>
            <a:spLocks noGrp="1"/>
          </p:cNvSpPr>
          <p:nvPr>
            <p:ph type="dt" sz="half" idx="17"/>
          </p:nvPr>
        </p:nvSpPr>
        <p:spPr/>
        <p:txBody>
          <a:bodyPr/>
          <a:lstStyle/>
          <a:p>
            <a:fld id="{640E70EA-39AC-734E-92C5-BD963647F1E4}" type="datetime4">
              <a:t>October 22, 2025</a:t>
            </a:fld>
            <a:endParaRPr lang="en-US"/>
          </a:p>
        </p:txBody>
      </p:sp>
      <p:sp>
        <p:nvSpPr>
          <p:cNvPr id="3" name="Title 2">
            <a:extLst>
              <a:ext uri="{FF2B5EF4-FFF2-40B4-BE49-F238E27FC236}">
                <a16:creationId xmlns:a16="http://schemas.microsoft.com/office/drawing/2014/main" id="{886FFC79-8264-DE45-B846-C00B144C0902}"/>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3426153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3col image captions">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8162926" y="1541463"/>
            <a:ext cx="3567111"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494C353-6878-D14A-98A8-BFA524BDBD9C}"/>
              </a:ext>
            </a:extLst>
          </p:cNvPr>
          <p:cNvSpPr>
            <a:spLocks noGrp="1"/>
          </p:cNvSpPr>
          <p:nvPr>
            <p:ph type="dt" sz="half" idx="17"/>
          </p:nvPr>
        </p:nvSpPr>
        <p:spPr/>
        <p:txBody>
          <a:bodyPr/>
          <a:lstStyle/>
          <a:p>
            <a:fld id="{3772E70D-31F8-1043-86A7-CBD99F72F6E9}" type="datetime4">
              <a:t>October 22, 2025</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541463"/>
            <a:ext cx="3567110"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id="{FFD6EDBE-5706-3C4E-8E00-336772570F3D}"/>
              </a:ext>
            </a:extLst>
          </p:cNvPr>
          <p:cNvSpPr>
            <a:spLocks noGrp="1"/>
          </p:cNvSpPr>
          <p:nvPr>
            <p:ph type="body" sz="quarter" idx="21"/>
          </p:nvPr>
        </p:nvSpPr>
        <p:spPr>
          <a:xfrm>
            <a:off x="8166272" y="4291013"/>
            <a:ext cx="3567429"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4312444" y="1541463"/>
            <a:ext cx="3567111"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15" name="Text Placeholder 4">
            <a:extLst>
              <a:ext uri="{FF2B5EF4-FFF2-40B4-BE49-F238E27FC236}">
                <a16:creationId xmlns:a16="http://schemas.microsoft.com/office/drawing/2014/main" id="{5A29C03E-EEC3-EA47-A2B3-9211C623CC10}"/>
              </a:ext>
            </a:extLst>
          </p:cNvPr>
          <p:cNvSpPr>
            <a:spLocks noGrp="1"/>
          </p:cNvSpPr>
          <p:nvPr>
            <p:ph type="body" sz="quarter" idx="23"/>
          </p:nvPr>
        </p:nvSpPr>
        <p:spPr>
          <a:xfrm>
            <a:off x="4315790" y="4291013"/>
            <a:ext cx="3567429"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087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3"/>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October 22, 2025</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FE90A00A-458E-B646-BDA5-B2F3F391CD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57" y="5438266"/>
            <a:ext cx="3167399" cy="1082277"/>
          </a:xfrm>
          <a:prstGeom prst="rect">
            <a:avLst/>
          </a:prstGeom>
        </p:spPr>
      </p:pic>
    </p:spTree>
    <p:extLst>
      <p:ext uri="{BB962C8B-B14F-4D97-AF65-F5344CB8AC3E}">
        <p14:creationId xmlns:p14="http://schemas.microsoft.com/office/powerpoint/2010/main" val="18401981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55D22A-3748-EA46-AA6E-CC2670D14E84}"/>
              </a:ext>
            </a:extLst>
          </p:cNvPr>
          <p:cNvSpPr>
            <a:spLocks noGrp="1"/>
          </p:cNvSpPr>
          <p:nvPr>
            <p:ph type="pic" sz="quarter" idx="10"/>
          </p:nvPr>
        </p:nvSpPr>
        <p:spPr>
          <a:xfrm>
            <a:off x="0" y="0"/>
            <a:ext cx="12192000" cy="6858000"/>
          </a:xfrm>
          <a:solidFill>
            <a:schemeClr val="tx2">
              <a:lumMod val="20000"/>
              <a:lumOff val="80000"/>
            </a:schemeClr>
          </a:solidFill>
        </p:spPr>
        <p:txBody>
          <a:bodyPr tIns="2743200"/>
          <a:lstStyle>
            <a:lvl1pPr algn="ctr">
              <a:defRPr b="0" i="0">
                <a:solidFill>
                  <a:schemeClr val="bg1"/>
                </a:solidFill>
              </a:defRPr>
            </a:lvl1pPr>
          </a:lstStyle>
          <a:p>
            <a:endParaRPr lang="en-US"/>
          </a:p>
        </p:txBody>
      </p:sp>
    </p:spTree>
    <p:extLst>
      <p:ext uri="{BB962C8B-B14F-4D97-AF65-F5344CB8AC3E}">
        <p14:creationId xmlns:p14="http://schemas.microsoft.com/office/powerpoint/2010/main" val="2612950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6" name="TextBox 5">
            <a:extLst>
              <a:ext uri="{FF2B5EF4-FFF2-40B4-BE49-F238E27FC236}">
                <a16:creationId xmlns:a16="http://schemas.microsoft.com/office/drawing/2014/main" id="{2B8F3568-9AA2-8147-B674-41B8329637FA}"/>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E55C85A5-D1CA-0C4E-9CEF-F688BFD7EC81}"/>
              </a:ext>
            </a:extLst>
          </p:cNvPr>
          <p:cNvSpPr>
            <a:spLocks noGrp="1"/>
          </p:cNvSpPr>
          <p:nvPr>
            <p:ph type="dt" sz="half" idx="12"/>
          </p:nvPr>
        </p:nvSpPr>
        <p:spPr/>
        <p:txBody>
          <a:bodyPr/>
          <a:lstStyle/>
          <a:p>
            <a:fld id="{E45F47F2-DF6D-CF4C-9331-3C6E9BF445E3}" type="datetime4">
              <a:t>October 22, 2025</a:t>
            </a:fld>
            <a:endParaRPr lang="en-US"/>
          </a:p>
        </p:txBody>
      </p:sp>
      <p:sp>
        <p:nvSpPr>
          <p:cNvPr id="3" name="Title 2">
            <a:extLst>
              <a:ext uri="{FF2B5EF4-FFF2-40B4-BE49-F238E27FC236}">
                <a16:creationId xmlns:a16="http://schemas.microsoft.com/office/drawing/2014/main" id="{FAA558D0-73DA-D641-8996-C29A66BC0707}"/>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1669977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lvl9pPr>
              <a:defRPr b="0" i="0"/>
            </a:lvl9pPr>
          </a:lstStyle>
          <a:p>
            <a:pPr lvl="8"/>
            <a:fld id="{63DCA5C9-2E11-4C67-86EB-AE1DE127DC64}" type="slidenum">
              <a:rPr lang="en-US" smtClean="0"/>
              <a:pPr lvl="8"/>
              <a:t>‹#›</a:t>
            </a:fld>
            <a:endParaRPr lang="en-US"/>
          </a:p>
        </p:txBody>
      </p:sp>
      <p:sp>
        <p:nvSpPr>
          <p:cNvPr id="6" name="TextBox 5">
            <a:extLst>
              <a:ext uri="{FF2B5EF4-FFF2-40B4-BE49-F238E27FC236}">
                <a16:creationId xmlns:a16="http://schemas.microsoft.com/office/drawing/2014/main" id="{96E5FD1B-9F7D-F340-B5A8-C296EB71E8D8}"/>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5EB03EC8-6918-2845-BF67-0E7692FDE0CC}"/>
              </a:ext>
            </a:extLst>
          </p:cNvPr>
          <p:cNvSpPr>
            <a:spLocks noGrp="1"/>
          </p:cNvSpPr>
          <p:nvPr>
            <p:ph type="dt" sz="half" idx="12"/>
          </p:nvPr>
        </p:nvSpPr>
        <p:spPr/>
        <p:txBody>
          <a:bodyPr/>
          <a:lstStyle/>
          <a:p>
            <a:fld id="{C5370010-69C1-FD41-8555-A918E46CD5B1}" type="datetime4">
              <a:t>October 22, 2025</a:t>
            </a:fld>
            <a:endParaRPr lang="en-US"/>
          </a:p>
        </p:txBody>
      </p:sp>
    </p:spTree>
    <p:extLst>
      <p:ext uri="{BB962C8B-B14F-4D97-AF65-F5344CB8AC3E}">
        <p14:creationId xmlns:p14="http://schemas.microsoft.com/office/powerpoint/2010/main" val="1811523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extLst>
      <p:ext uri="{BB962C8B-B14F-4D97-AF65-F5344CB8AC3E}">
        <p14:creationId xmlns:p14="http://schemas.microsoft.com/office/powerpoint/2010/main" val="80523196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19AA7FB-D45F-0E48-BCC5-215310002072}"/>
              </a:ext>
            </a:extLst>
          </p:cNvPr>
          <p:cNvSpPr/>
          <p:nvPr userDrawn="1"/>
        </p:nvSpPr>
        <p:spPr bwMode="auto">
          <a:xfrm>
            <a:off x="-1" y="1255363"/>
            <a:ext cx="5617399" cy="5617399"/>
          </a:xfrm>
          <a:prstGeom prst="rtTriangle">
            <a:avLst/>
          </a:prstGeom>
          <a:solidFill>
            <a:schemeClr val="bg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2" name="Title 1">
            <a:extLst>
              <a:ext uri="{FF2B5EF4-FFF2-40B4-BE49-F238E27FC236}">
                <a16:creationId xmlns:a16="http://schemas.microsoft.com/office/drawing/2014/main" id="{45F4A0C1-9109-9149-B3A4-DDBCEAFAAFCB}"/>
              </a:ext>
            </a:extLst>
          </p:cNvPr>
          <p:cNvSpPr>
            <a:spLocks noGrp="1"/>
          </p:cNvSpPr>
          <p:nvPr>
            <p:ph type="title" hasCustomPrompt="1"/>
          </p:nvPr>
        </p:nvSpPr>
        <p:spPr>
          <a:xfrm>
            <a:off x="4308475" y="1541462"/>
            <a:ext cx="7421563" cy="4516437"/>
          </a:xfrm>
          <a:noFill/>
        </p:spPr>
        <p:txBody>
          <a:bodyPr lIns="1234440" tIns="0" rIns="228600" bIns="731520" anchor="ctr" anchorCtr="0"/>
          <a:lstStyle>
            <a:lvl1pPr>
              <a:defRPr sz="7600" b="0" i="0">
                <a:solidFill>
                  <a:schemeClr val="accent5"/>
                </a:solidFill>
              </a:defRPr>
            </a:lvl1pPr>
          </a:lstStyle>
          <a:p>
            <a:r>
              <a:rPr lang="en-US"/>
              <a:t>CLOSING TEXT</a:t>
            </a:r>
          </a:p>
        </p:txBody>
      </p:sp>
      <p:pic>
        <p:nvPicPr>
          <p:cNvPr id="8" name="Picture 7">
            <a:extLst>
              <a:ext uri="{FF2B5EF4-FFF2-40B4-BE49-F238E27FC236}">
                <a16:creationId xmlns:a16="http://schemas.microsoft.com/office/drawing/2014/main" id="{FFF87EF0-F193-7249-AD1F-C65CDEA718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57" y="5438266"/>
            <a:ext cx="3167399" cy="1082277"/>
          </a:xfrm>
          <a:prstGeom prst="rect">
            <a:avLst/>
          </a:prstGeom>
        </p:spPr>
      </p:pic>
    </p:spTree>
    <p:extLst>
      <p:ext uri="{BB962C8B-B14F-4D97-AF65-F5344CB8AC3E}">
        <p14:creationId xmlns:p14="http://schemas.microsoft.com/office/powerpoint/2010/main" val="3589233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5"/>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October 22, 2025</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A1080573-D08D-5147-98EB-A055147724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57" y="5438266"/>
            <a:ext cx="3167399" cy="1082277"/>
          </a:xfrm>
          <a:prstGeom prst="rect">
            <a:avLst/>
          </a:prstGeom>
        </p:spPr>
      </p:pic>
    </p:spTree>
    <p:extLst>
      <p:ext uri="{BB962C8B-B14F-4D97-AF65-F5344CB8AC3E}">
        <p14:creationId xmlns:p14="http://schemas.microsoft.com/office/powerpoint/2010/main" val="121575329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6"/>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October 22, 2025</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F5199C77-A48C-4F4D-8B5F-C7016C754D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57" y="5438266"/>
            <a:ext cx="3167399" cy="1082277"/>
          </a:xfrm>
          <a:prstGeom prst="rect">
            <a:avLst/>
          </a:prstGeom>
        </p:spPr>
      </p:pic>
    </p:spTree>
    <p:extLst>
      <p:ext uri="{BB962C8B-B14F-4D97-AF65-F5344CB8AC3E}">
        <p14:creationId xmlns:p14="http://schemas.microsoft.com/office/powerpoint/2010/main" val="182202257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3"/>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October 22, 2025</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FE90A00A-458E-B646-BDA5-B2F3F391CD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57" y="5438266"/>
            <a:ext cx="3167399" cy="1082277"/>
          </a:xfrm>
          <a:prstGeom prst="rect">
            <a:avLst/>
          </a:prstGeom>
        </p:spPr>
      </p:pic>
    </p:spTree>
    <p:extLst>
      <p:ext uri="{BB962C8B-B14F-4D97-AF65-F5344CB8AC3E}">
        <p14:creationId xmlns:p14="http://schemas.microsoft.com/office/powerpoint/2010/main" val="310129233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rgbClr val="9494D1"/>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October 22, 2025</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DB2639C-4F1E-4F45-80D1-33F07FF468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57" y="5438266"/>
            <a:ext cx="3167399" cy="1082277"/>
          </a:xfrm>
          <a:prstGeom prst="rect">
            <a:avLst/>
          </a:prstGeom>
        </p:spPr>
      </p:pic>
    </p:spTree>
    <p:extLst>
      <p:ext uri="{BB962C8B-B14F-4D97-AF65-F5344CB8AC3E}">
        <p14:creationId xmlns:p14="http://schemas.microsoft.com/office/powerpoint/2010/main" val="50079247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3"/>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October 22, 2025</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FFA3171-D12F-2443-962E-A2A65DE5F3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57" y="5438266"/>
            <a:ext cx="3167399" cy="1082277"/>
          </a:xfrm>
          <a:prstGeom prst="rect">
            <a:avLst/>
          </a:prstGeom>
        </p:spPr>
      </p:pic>
    </p:spTree>
    <p:extLst>
      <p:ext uri="{BB962C8B-B14F-4D97-AF65-F5344CB8AC3E}">
        <p14:creationId xmlns:p14="http://schemas.microsoft.com/office/powerpoint/2010/main" val="344751525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rgbClr val="9494D1"/>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October 22, 2025</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DB2639C-4F1E-4F45-80D1-33F07FF468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57" y="5438266"/>
            <a:ext cx="3167399" cy="1082277"/>
          </a:xfrm>
          <a:prstGeom prst="rect">
            <a:avLst/>
          </a:prstGeom>
        </p:spPr>
      </p:pic>
    </p:spTree>
    <p:extLst>
      <p:ext uri="{BB962C8B-B14F-4D97-AF65-F5344CB8AC3E}">
        <p14:creationId xmlns:p14="http://schemas.microsoft.com/office/powerpoint/2010/main" val="325101216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EE8588-CCD6-C848-AF0C-7182A05F5022}"/>
              </a:ext>
            </a:extLst>
          </p:cNvPr>
          <p:cNvSpPr>
            <a:spLocks noGrp="1"/>
          </p:cNvSpPr>
          <p:nvPr>
            <p:ph type="title" hasCustomPrompt="1"/>
          </p:nvPr>
        </p:nvSpPr>
        <p:spPr>
          <a:xfrm>
            <a:off x="461964" y="441435"/>
            <a:ext cx="7421562" cy="599089"/>
          </a:xfrm>
        </p:spPr>
        <p:txBody>
          <a:bodyPr rIns="0" anchor="t" anchorCtr="0"/>
          <a:lstStyle>
            <a:lvl1pPr>
              <a:defRPr sz="4400" b="0" i="0">
                <a:solidFill>
                  <a:schemeClr val="accent4"/>
                </a:solidFill>
              </a:defRPr>
            </a:lvl1pPr>
          </a:lstStyle>
          <a:p>
            <a:r>
              <a:rPr lang="en-US"/>
              <a:t>AGENDA</a:t>
            </a:r>
          </a:p>
        </p:txBody>
      </p:sp>
      <p:sp>
        <p:nvSpPr>
          <p:cNvPr id="11" name="Text Placeholder 10">
            <a:extLst>
              <a:ext uri="{FF2B5EF4-FFF2-40B4-BE49-F238E27FC236}">
                <a16:creationId xmlns:a16="http://schemas.microsoft.com/office/drawing/2014/main" id="{BE783A32-95D3-8546-86F7-42B78F6E8585}"/>
              </a:ext>
            </a:extLst>
          </p:cNvPr>
          <p:cNvSpPr>
            <a:spLocks noGrp="1"/>
          </p:cNvSpPr>
          <p:nvPr>
            <p:ph type="body" sz="quarter" idx="16"/>
          </p:nvPr>
        </p:nvSpPr>
        <p:spPr>
          <a:xfrm>
            <a:off x="461963" y="1040525"/>
            <a:ext cx="11268073" cy="4720514"/>
          </a:xfrm>
        </p:spPr>
        <p:txBody>
          <a:bodyPr tIns="228600"/>
          <a:lstStyle>
            <a:lvl1pPr marL="411480" indent="-411480">
              <a:spcAft>
                <a:spcPts val="600"/>
              </a:spcAft>
              <a:buClr>
                <a:schemeClr val="tx2"/>
              </a:buClr>
              <a:buFont typeface="+mj-lt"/>
              <a:buAutoNum type="arabicPeriod"/>
              <a:defRPr b="0" i="0">
                <a:solidFill>
                  <a:schemeClr val="tx2"/>
                </a:solidFill>
              </a:defRPr>
            </a:lvl1pPr>
            <a:lvl2pPr marL="411480" indent="-411480">
              <a:spcAft>
                <a:spcPts val="600"/>
              </a:spcAft>
              <a:buClr>
                <a:schemeClr val="tx2"/>
              </a:buClr>
              <a:buFont typeface="+mj-lt"/>
              <a:buAutoNum type="arabicPeriod"/>
              <a:defRPr sz="1800" b="0" cap="none" baseline="0">
                <a:solidFill>
                  <a:schemeClr val="tx2"/>
                </a:solidFill>
                <a:latin typeface="+mn-lt"/>
              </a:defRPr>
            </a:lvl2pPr>
            <a:lvl3pPr marL="640080" indent="-320040">
              <a:spcAft>
                <a:spcPts val="600"/>
              </a:spcAft>
              <a:buClr>
                <a:schemeClr val="tx2"/>
              </a:buClr>
              <a:buFont typeface="System Font Regular"/>
              <a:buChar char="–"/>
              <a:defRPr/>
            </a:lvl3pPr>
            <a:lvl4pPr marL="411480" indent="-411480">
              <a:spcAft>
                <a:spcPts val="600"/>
              </a:spcAft>
              <a:buClr>
                <a:schemeClr val="tx2"/>
              </a:buClr>
              <a:buFont typeface="+mj-lt"/>
              <a:buAutoNum type="arabicPeriod"/>
              <a:defRPr sz="1800"/>
            </a:lvl4pPr>
            <a:lvl5pPr marL="411480" indent="-411480">
              <a:spcAft>
                <a:spcPts val="600"/>
              </a:spcAft>
              <a:buClr>
                <a:schemeClr val="tx2"/>
              </a:buClr>
              <a:buFont typeface="+mj-lt"/>
              <a:buAutoNum type="arabicPeriod"/>
              <a:defRPr sz="1800"/>
            </a:lvl5pPr>
            <a:lvl6pPr marL="411480" indent="-411480">
              <a:spcAft>
                <a:spcPts val="600"/>
              </a:spcAft>
              <a:buClr>
                <a:schemeClr val="tx2"/>
              </a:buClr>
              <a:buFont typeface="+mj-lt"/>
              <a:buAutoNum type="arabicPeriod"/>
              <a:defRPr sz="1800">
                <a:solidFill>
                  <a:schemeClr val="tx2"/>
                </a:solidFill>
              </a:defRPr>
            </a:lvl6pPr>
            <a:lvl7pPr marL="411480" indent="-411480">
              <a:spcAft>
                <a:spcPts val="600"/>
              </a:spcAft>
              <a:buClr>
                <a:schemeClr val="tx2"/>
              </a:buClr>
              <a:buFont typeface="+mj-lt"/>
              <a:buAutoNum type="arabicPeriod"/>
              <a:defRPr sz="1800"/>
            </a:lvl7pPr>
            <a:lvl8pPr marL="411480" indent="-411480">
              <a:spcAft>
                <a:spcPts val="600"/>
              </a:spcAft>
              <a:buClr>
                <a:schemeClr val="tx2"/>
              </a:buClr>
              <a:buFont typeface="+mj-lt"/>
              <a:buAutoNum type="arabicPeriod"/>
              <a:defRPr sz="1800">
                <a:solidFill>
                  <a:schemeClr val="tx2"/>
                </a:solidFill>
              </a:defRPr>
            </a:lvl8pPr>
            <a:lvl9pPr marL="411480" indent="-411480">
              <a:spcAft>
                <a:spcPts val="600"/>
              </a:spcAft>
              <a:buFont typeface="+mj-lt"/>
              <a:buAutoNum type="arabicPeriod"/>
              <a:defRPr sz="1800"/>
            </a:lvl9pPr>
          </a:lstStyle>
          <a:p>
            <a:pPr lvl="0"/>
            <a:r>
              <a:rPr lang="en-US"/>
              <a:t>Click to edit Master text styles</a:t>
            </a:r>
          </a:p>
          <a:p>
            <a:pPr lvl="0"/>
            <a:r>
              <a:rPr lang="en-US"/>
              <a:t>Second level</a:t>
            </a:r>
          </a:p>
          <a:p>
            <a:pPr lvl="0"/>
            <a:r>
              <a:rPr lang="en-US"/>
              <a:t>Third level</a:t>
            </a:r>
          </a:p>
        </p:txBody>
      </p:sp>
      <p:pic>
        <p:nvPicPr>
          <p:cNvPr id="10" name="Picture 9">
            <a:extLst>
              <a:ext uri="{FF2B5EF4-FFF2-40B4-BE49-F238E27FC236}">
                <a16:creationId xmlns:a16="http://schemas.microsoft.com/office/drawing/2014/main" id="{9E3E42B6-063D-F04B-819D-B3FBF2291D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6851" y="6098406"/>
            <a:ext cx="1373253" cy="317360"/>
          </a:xfrm>
          <a:prstGeom prst="rect">
            <a:avLst/>
          </a:prstGeom>
        </p:spPr>
      </p:pic>
      <p:sp>
        <p:nvSpPr>
          <p:cNvPr id="6" name="Date Placeholder 5">
            <a:extLst>
              <a:ext uri="{FF2B5EF4-FFF2-40B4-BE49-F238E27FC236}">
                <a16:creationId xmlns:a16="http://schemas.microsoft.com/office/drawing/2014/main" id="{48BCF668-7C97-1A4F-8B5B-A1AE970E63D9}"/>
              </a:ext>
            </a:extLst>
          </p:cNvPr>
          <p:cNvSpPr>
            <a:spLocks noGrp="1"/>
          </p:cNvSpPr>
          <p:nvPr>
            <p:ph type="dt" sz="half" idx="18"/>
          </p:nvPr>
        </p:nvSpPr>
        <p:spPr/>
        <p:txBody>
          <a:bodyPr/>
          <a:lstStyle/>
          <a:p>
            <a:fld id="{734B39E6-B962-4248-95F7-329EC775DD82}" type="datetime4">
              <a:t>October 22, 2025</a:t>
            </a:fld>
            <a:endParaRPr lang="en-US"/>
          </a:p>
        </p:txBody>
      </p:sp>
      <p:sp>
        <p:nvSpPr>
          <p:cNvPr id="9" name="Slide Number Placeholder 8">
            <a:extLst>
              <a:ext uri="{FF2B5EF4-FFF2-40B4-BE49-F238E27FC236}">
                <a16:creationId xmlns:a16="http://schemas.microsoft.com/office/drawing/2014/main" id="{25D4A6B7-AE00-5043-8502-D05D7B6F454D}"/>
              </a:ext>
            </a:extLst>
          </p:cNvPr>
          <p:cNvSpPr>
            <a:spLocks noGrp="1"/>
          </p:cNvSpPr>
          <p:nvPr>
            <p:ph type="sldNum" sz="quarter" idx="20"/>
          </p:nvPr>
        </p:nvSpPr>
        <p:spPr/>
        <p:txBody>
          <a:bodyPr/>
          <a:lstStyle>
            <a:lvl1pPr>
              <a:defRPr b="0" i="0"/>
            </a:lvl1pPr>
          </a:lstStyle>
          <a:p>
            <a:fld id="{63DCA5C9-2E11-4C67-86EB-AE1DE127DC64}" type="slidenum">
              <a:rPr lang="en-US" smtClean="0"/>
              <a:pPr/>
              <a:t>‹#›</a:t>
            </a:fld>
            <a:endParaRPr lang="en-US"/>
          </a:p>
        </p:txBody>
      </p:sp>
      <p:sp>
        <p:nvSpPr>
          <p:cNvPr id="15" name="TextBox 14">
            <a:extLst>
              <a:ext uri="{FF2B5EF4-FFF2-40B4-BE49-F238E27FC236}">
                <a16:creationId xmlns:a16="http://schemas.microsoft.com/office/drawing/2014/main" id="{352E3DDF-7490-3B49-962E-D5C045DEA83A}"/>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92371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_blue_green">
    <p:bg>
      <p:bgPr>
        <a:solidFill>
          <a:schemeClr val="accent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C7EDEE5-5C31-A14E-84A5-365C095E998C}"/>
              </a:ext>
            </a:extLst>
          </p:cNvPr>
          <p:cNvSpPr/>
          <p:nvPr userDrawn="1"/>
        </p:nvSpPr>
        <p:spPr bwMode="auto">
          <a:xfrm flipH="1">
            <a:off x="9400032"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5"/>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462D3F9E-D80E-B846-A020-9DA56E73ADB1}"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18949250-BBF6-AE44-AC90-842977D44077}"/>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80391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_blue_green_sub">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E41E970B-DEED-964C-8002-DA3681F28A30}"/>
              </a:ext>
            </a:extLst>
          </p:cNvPr>
          <p:cNvSpPr/>
          <p:nvPr userDrawn="1"/>
        </p:nvSpPr>
        <p:spPr bwMode="auto">
          <a:xfrm flipH="1">
            <a:off x="9400032"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5"/>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19ADE2AA-61EC-D048-97AA-8609B83F1E6A}"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591D93BC-DFA4-4B4D-960F-FB845EA02C36}"/>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211423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_purple_orang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49F9024-0D46-9642-B119-7E48FFB90FA7}"/>
              </a:ext>
            </a:extLst>
          </p:cNvPr>
          <p:cNvSpPr/>
          <p:nvPr userDrawn="1"/>
        </p:nvSpPr>
        <p:spPr bwMode="auto">
          <a:xfrm flipH="1">
            <a:off x="9400032"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6"/>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CA258861-F07E-9646-BB4E-E4E9E9667AD2}"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8B066881-D8B7-A24F-A0A0-655A3DE310D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003359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_purple_orange_sub">
    <p:bg>
      <p:bgPr>
        <a:solidFill>
          <a:srgbClr val="5C0B8A"/>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934ED42E-ED6D-2A48-A1A1-B18A1845B960}"/>
              </a:ext>
            </a:extLst>
          </p:cNvPr>
          <p:cNvSpPr/>
          <p:nvPr userDrawn="1"/>
        </p:nvSpPr>
        <p:spPr bwMode="auto">
          <a:xfrm flipH="1">
            <a:off x="9400032"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6"/>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C0474B03-DB4C-BF48-8D0F-FE88299D9682}"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631F6AD4-7C02-4A45-8AE1-B75851B6569D}"/>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125160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_purple_blu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210B340A-A13F-A040-A28F-E3908CA063DF}"/>
              </a:ext>
            </a:extLst>
          </p:cNvPr>
          <p:cNvSpPr/>
          <p:nvPr userDrawn="1"/>
        </p:nvSpPr>
        <p:spPr bwMode="auto">
          <a:xfrm flipH="1">
            <a:off x="9400032"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3"/>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655099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_purple_blue_sub">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77CF0A91-1262-9A44-AC93-0B5C118C95A5}"/>
              </a:ext>
            </a:extLst>
          </p:cNvPr>
          <p:cNvSpPr/>
          <p:nvPr userDrawn="1"/>
        </p:nvSpPr>
        <p:spPr bwMode="auto">
          <a:xfrm flipH="1">
            <a:off x="9400032"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3"/>
                </a:solidFill>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October 22, 2025</a:t>
            </a:fld>
            <a:endParaRPr lang="en-US"/>
          </a:p>
        </p:txBody>
      </p:sp>
      <p:sp>
        <p:nvSpPr>
          <p:cNvPr id="12" name="Slide Number Placeholder 8">
            <a:extLst>
              <a:ext uri="{FF2B5EF4-FFF2-40B4-BE49-F238E27FC236}">
                <a16:creationId xmlns:a16="http://schemas.microsoft.com/office/drawing/2014/main"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468495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_blue_lav">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210B340A-A13F-A040-A28F-E3908CA063DF}"/>
              </a:ext>
            </a:extLst>
          </p:cNvPr>
          <p:cNvSpPr/>
          <p:nvPr userDrawn="1"/>
        </p:nvSpPr>
        <p:spPr bwMode="auto">
          <a:xfrm flipH="1">
            <a:off x="9400032"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rgbClr val="9494D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202541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_blue_lav_sub">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77CF0A91-1262-9A44-AC93-0B5C118C95A5}"/>
              </a:ext>
            </a:extLst>
          </p:cNvPr>
          <p:cNvSpPr/>
          <p:nvPr userDrawn="1"/>
        </p:nvSpPr>
        <p:spPr bwMode="auto">
          <a:xfrm flipH="1">
            <a:off x="9400032"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rgbClr val="9494D1"/>
                </a:solidFill>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October 22, 2025</a:t>
            </a:fld>
            <a:endParaRPr lang="en-US"/>
          </a:p>
        </p:txBody>
      </p:sp>
      <p:sp>
        <p:nvSpPr>
          <p:cNvPr id="12" name="Slide Number Placeholder 8">
            <a:extLst>
              <a:ext uri="{FF2B5EF4-FFF2-40B4-BE49-F238E27FC236}">
                <a16:creationId xmlns:a16="http://schemas.microsoft.com/office/drawing/2014/main"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093961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_green_blue">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210B340A-A13F-A040-A28F-E3908CA063DF}"/>
              </a:ext>
            </a:extLst>
          </p:cNvPr>
          <p:cNvSpPr/>
          <p:nvPr userDrawn="1"/>
        </p:nvSpPr>
        <p:spPr bwMode="auto">
          <a:xfrm flipH="1">
            <a:off x="9400032"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3"/>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9761B606-4630-4E41-8984-535C2B93984F}"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7" name="TextBox 6">
            <a:extLst>
              <a:ext uri="{FF2B5EF4-FFF2-40B4-BE49-F238E27FC236}">
                <a16:creationId xmlns:a16="http://schemas.microsoft.com/office/drawing/2014/main" id="{8FF47697-57E0-234A-86E5-7F9589A7D00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72880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243638" y="416406"/>
            <a:ext cx="5486399" cy="2538892"/>
          </a:xfrm>
          <a:noFill/>
        </p:spPr>
        <p:txBody>
          <a:bodyPr lIns="0" tIns="0" rIns="0" bIns="155448" anchor="b" anchorCtr="0"/>
          <a:lstStyle>
            <a:lvl1pPr>
              <a:lnSpc>
                <a:spcPts val="4400"/>
              </a:lnSpc>
              <a:defRPr sz="4400" b="0" i="0">
                <a:solidFill>
                  <a:schemeClr val="accent3"/>
                </a:solidFill>
              </a:defRPr>
            </a:lvl1pPr>
          </a:lstStyle>
          <a:p>
            <a:r>
              <a:rPr lang="en-US"/>
              <a:t>Click to edit Master title style TEST</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243636" y="3760788"/>
            <a:ext cx="5486401" cy="366831"/>
          </a:xfrm>
          <a:prstGeom prst="rect">
            <a:avLst/>
          </a:prstGeom>
        </p:spPr>
        <p:txBody>
          <a:bodyPr lIns="0" tIns="0" rIns="0" bIns="0" anchor="b" anchorCtr="0"/>
          <a:lstStyle>
            <a:lvl1pPr algn="l">
              <a:defRPr sz="1600" b="0" i="0">
                <a:solidFill>
                  <a:schemeClr val="bg1"/>
                </a:solidFill>
                <a:latin typeface="+mn-lt"/>
                <a:ea typeface="Verdana" panose="020B0604030504040204" pitchFamily="34" charset="0"/>
                <a:cs typeface="Verdana" panose="020B0604030504040204" pitchFamily="34" charset="0"/>
              </a:defRPr>
            </a:lvl1pPr>
            <a:lvl2pPr marL="0" algn="l">
              <a:defRPr sz="1600" b="0" i="0">
                <a:solidFill>
                  <a:schemeClr val="bg1"/>
                </a:solidFill>
                <a:latin typeface="+mn-lt"/>
                <a:ea typeface="Verdana" panose="020B0604030504040204" pitchFamily="34" charset="0"/>
                <a:cs typeface="Verdana" panose="020B0604030504040204" pitchFamily="34" charset="0"/>
              </a:defRPr>
            </a:lvl2pPr>
            <a:lvl3pPr marL="0" algn="l">
              <a:defRPr sz="1600" b="0" i="0">
                <a:solidFill>
                  <a:schemeClr val="bg1"/>
                </a:solidFill>
                <a:latin typeface="+mn-lt"/>
                <a:ea typeface="Verdana" panose="020B0604030504040204" pitchFamily="34" charset="0"/>
                <a:cs typeface="Verdana" panose="020B0604030504040204" pitchFamily="34" charset="0"/>
              </a:defRPr>
            </a:lvl3pPr>
            <a:lvl4pPr marL="0" algn="l">
              <a:defRPr sz="1600" b="0" i="0">
                <a:solidFill>
                  <a:schemeClr val="bg1"/>
                </a:solidFill>
                <a:latin typeface="+mn-lt"/>
                <a:ea typeface="Verdana" panose="020B0604030504040204" pitchFamily="34" charset="0"/>
                <a:cs typeface="Verdana" panose="020B0604030504040204" pitchFamily="34" charset="0"/>
              </a:defRPr>
            </a:lvl4pPr>
            <a:lvl5pPr marL="0" algn="l">
              <a:defRPr sz="1600" b="0" i="0">
                <a:solidFill>
                  <a:schemeClr val="bg1"/>
                </a:solidFill>
                <a:latin typeface="+mn-lt"/>
                <a:ea typeface="Verdana" panose="020B0604030504040204" pitchFamily="34" charset="0"/>
                <a:cs typeface="Verdana" panose="020B0604030504040204" pitchFamily="34" charset="0"/>
              </a:defRPr>
            </a:lvl5pPr>
            <a:lvl6pPr marL="0" algn="l">
              <a:defRPr sz="1600" b="0" i="0">
                <a:solidFill>
                  <a:schemeClr val="bg1"/>
                </a:solidFill>
                <a:latin typeface="+mn-lt"/>
                <a:ea typeface="Verdana" panose="020B0604030504040204" pitchFamily="34" charset="0"/>
                <a:cs typeface="Verdana" panose="020B0604030504040204" pitchFamily="34" charset="0"/>
              </a:defRPr>
            </a:lvl6pPr>
            <a:lvl7pPr marL="0" algn="l">
              <a:defRPr sz="1600" b="0" i="0">
                <a:solidFill>
                  <a:schemeClr val="bg1"/>
                </a:solidFill>
                <a:latin typeface="+mn-lt"/>
                <a:ea typeface="Verdana" panose="020B0604030504040204" pitchFamily="34" charset="0"/>
                <a:cs typeface="Verdana" panose="020B0604030504040204" pitchFamily="34" charset="0"/>
              </a:defRPr>
            </a:lvl7pPr>
            <a:lvl8pPr marL="0" algn="l">
              <a:defRPr sz="1600" b="0" i="0">
                <a:solidFill>
                  <a:schemeClr val="bg1"/>
                </a:solidFill>
                <a:latin typeface="+mn-lt"/>
                <a:ea typeface="Verdana" panose="020B0604030504040204" pitchFamily="34" charset="0"/>
                <a:cs typeface="Verdana" panose="020B0604030504040204" pitchFamily="34" charset="0"/>
              </a:defRPr>
            </a:lvl8pPr>
            <a:lvl9pPr marL="0" algn="l">
              <a:defRPr sz="1600" b="0" i="0">
                <a:solidFill>
                  <a:schemeClr val="bg1"/>
                </a:solidFill>
                <a:latin typeface="+mn-lt"/>
                <a:ea typeface="Verdana" panose="020B0604030504040204" pitchFamily="34" charset="0"/>
                <a:cs typeface="Verdana" panose="020B0604030504040204" pitchFamily="34" charset="0"/>
              </a:defRPr>
            </a:lvl9pPr>
          </a:lstStyle>
          <a:p>
            <a:fld id="{B2ACE9BD-C329-A64A-988E-50DF35D326FB}" type="datetime4">
              <a:rPr lang="en-US"/>
              <a:pPr/>
              <a:t>October 22, 2025</a:t>
            </a:fld>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243638" y="2955925"/>
            <a:ext cx="5486400" cy="804863"/>
          </a:xfrm>
        </p:spPr>
        <p:txBody>
          <a:bodyPr/>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FFA3171-D12F-2443-962E-A2A65DE5F3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059" t="37438" r="17576" b="31985"/>
          <a:stretch/>
        </p:blipFill>
        <p:spPr>
          <a:xfrm>
            <a:off x="284174" y="5590904"/>
            <a:ext cx="3433006" cy="931816"/>
          </a:xfrm>
          <a:prstGeom prst="rect">
            <a:avLst/>
          </a:prstGeom>
        </p:spPr>
      </p:pic>
    </p:spTree>
    <p:extLst>
      <p:ext uri="{BB962C8B-B14F-4D97-AF65-F5344CB8AC3E}">
        <p14:creationId xmlns:p14="http://schemas.microsoft.com/office/powerpoint/2010/main" val="106771251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_green_blue_sub">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77CF0A91-1262-9A44-AC93-0B5C118C95A5}"/>
              </a:ext>
            </a:extLst>
          </p:cNvPr>
          <p:cNvSpPr/>
          <p:nvPr userDrawn="1"/>
        </p:nvSpPr>
        <p:spPr bwMode="auto">
          <a:xfrm flipH="1">
            <a:off x="9400032"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3"/>
                </a:solidFill>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7AD3EEA5-A6DA-FE4E-965E-163979970CC2}"/>
              </a:ext>
            </a:extLst>
          </p:cNvPr>
          <p:cNvSpPr>
            <a:spLocks noGrp="1"/>
          </p:cNvSpPr>
          <p:nvPr>
            <p:ph type="dt" sz="half" idx="10"/>
          </p:nvPr>
        </p:nvSpPr>
        <p:spPr>
          <a:xfrm>
            <a:off x="8166101" y="6343651"/>
            <a:ext cx="3181641"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C4703112-5738-0F46-91F8-1E3B6E47E198}" type="datetime4">
              <a:t>October 22, 2025</a:t>
            </a:fld>
            <a:endParaRPr lang="en-US"/>
          </a:p>
        </p:txBody>
      </p:sp>
      <p:sp>
        <p:nvSpPr>
          <p:cNvPr id="12" name="Slide Number Placeholder 8">
            <a:extLst>
              <a:ext uri="{FF2B5EF4-FFF2-40B4-BE49-F238E27FC236}">
                <a16:creationId xmlns:a16="http://schemas.microsoft.com/office/drawing/2014/main" id="{E22BC6A9-FDC8-2648-BD25-A43311D68C89}"/>
              </a:ext>
            </a:extLst>
          </p:cNvPr>
          <p:cNvSpPr>
            <a:spLocks noGrp="1"/>
          </p:cNvSpPr>
          <p:nvPr>
            <p:ph type="sldNum" sz="quarter" idx="12"/>
          </p:nvPr>
        </p:nvSpPr>
        <p:spPr>
          <a:xfrm>
            <a:off x="11347742" y="6346858"/>
            <a:ext cx="382295" cy="1932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b="0" i="0">
                <a:solidFill>
                  <a:schemeClr val="bg1"/>
                </a:solidFill>
              </a:defRPr>
            </a:lvl9pPr>
          </a:lstStyle>
          <a:p>
            <a:pPr lvl="8"/>
            <a:fld id="{63DCA5C9-2E11-4C67-86EB-AE1DE127DC64}" type="slidenum">
              <a:rPr lang="en-US" smtClean="0"/>
              <a:pPr lvl="8"/>
              <a:t>‹#›</a:t>
            </a:fld>
            <a:endParaRPr lang="en-US"/>
          </a:p>
        </p:txBody>
      </p:sp>
      <p:sp>
        <p:nvSpPr>
          <p:cNvPr id="13" name="TextBox 12">
            <a:extLst>
              <a:ext uri="{FF2B5EF4-FFF2-40B4-BE49-F238E27FC236}">
                <a16:creationId xmlns:a16="http://schemas.microsoft.com/office/drawing/2014/main" id="{8095C346-AB50-AF43-8495-66789C1070F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9880604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_blue_green">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5065AAD1-ED61-5D4D-BAB3-4E3C609E72B2}"/>
              </a:ext>
            </a:extLst>
          </p:cNvPr>
          <p:cNvSpPr/>
          <p:nvPr userDrawn="1"/>
        </p:nvSpPr>
        <p:spPr bwMode="auto">
          <a:xfrm>
            <a:off x="0"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5"/>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555251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_purple_orang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BF961D2B-4E81-E649-B673-2D599592310B}"/>
              </a:ext>
            </a:extLst>
          </p:cNvPr>
          <p:cNvSpPr/>
          <p:nvPr userDrawn="1"/>
        </p:nvSpPr>
        <p:spPr bwMode="auto">
          <a:xfrm>
            <a:off x="0"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6"/>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817910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_purple_blu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CD85B25-0986-804F-8D14-0F7A9BDF93F5}"/>
              </a:ext>
            </a:extLst>
          </p:cNvPr>
          <p:cNvSpPr/>
          <p:nvPr userDrawn="1"/>
        </p:nvSpPr>
        <p:spPr bwMode="auto">
          <a:xfrm>
            <a:off x="0" y="4080794"/>
            <a:ext cx="2791968" cy="2791968"/>
          </a:xfrm>
          <a:prstGeom prst="rtTriangle">
            <a:avLst/>
          </a:prstGeom>
          <a:solidFill>
            <a:schemeClr val="accent3"/>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3"/>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308204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_blue_lav">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CD85B25-0986-804F-8D14-0F7A9BDF93F5}"/>
              </a:ext>
            </a:extLst>
          </p:cNvPr>
          <p:cNvSpPr/>
          <p:nvPr userDrawn="1"/>
        </p:nvSpPr>
        <p:spPr bwMode="auto">
          <a:xfrm>
            <a:off x="0" y="4080794"/>
            <a:ext cx="2791968" cy="2791968"/>
          </a:xfrm>
          <a:prstGeom prst="rtTriangle">
            <a:avLst/>
          </a:prstGeom>
          <a:solidFill>
            <a:srgbClr val="9494D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rgbClr val="9494D1"/>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127548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green_blue">
    <p:bg>
      <p:bgPr>
        <a:solidFill>
          <a:srgbClr val="00823C"/>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CD85B25-0986-804F-8D14-0F7A9BDF93F5}"/>
              </a:ext>
            </a:extLst>
          </p:cNvPr>
          <p:cNvSpPr/>
          <p:nvPr userDrawn="1"/>
        </p:nvSpPr>
        <p:spPr bwMode="auto">
          <a:xfrm>
            <a:off x="0" y="4080794"/>
            <a:ext cx="2791968" cy="2791968"/>
          </a:xfrm>
          <a:prstGeom prst="rtTriangle">
            <a:avLst/>
          </a:prstGeom>
          <a:solidFill>
            <a:srgbClr val="009ADF"/>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4"/>
            <a:ext cx="5486401" cy="1330854"/>
          </a:xfrm>
          <a:noFill/>
        </p:spPr>
        <p:txBody>
          <a:bodyPr lIns="0" tIns="0" rIns="0" bIns="0" anchor="ctr" anchorCtr="0"/>
          <a:lstStyle>
            <a:lvl1pPr>
              <a:lnSpc>
                <a:spcPct val="100000"/>
              </a:lnSpc>
              <a:defRPr sz="2400" b="0" i="0" cap="none" baseline="0">
                <a:solidFill>
                  <a:schemeClr val="accent3"/>
                </a:solidFill>
                <a:latin typeface="Georgia" panose="02040502050405020303" pitchFamily="18" charset="0"/>
              </a:defRPr>
            </a:lvl1pPr>
          </a:lstStyle>
          <a:p>
            <a:r>
              <a:rPr lang="en-US"/>
              <a:t>Click to edit Master title style</a:t>
            </a:r>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4" y="1784594"/>
            <a:ext cx="5486400" cy="1976195"/>
          </a:xfrm>
        </p:spPr>
        <p:txBody>
          <a:bodyPr tIns="91440"/>
          <a:lstStyle>
            <a:lvl1pPr>
              <a:lnSpc>
                <a:spcPct val="100000"/>
              </a:lnSpc>
              <a:spcAft>
                <a:spcPts val="0"/>
              </a:spcAft>
              <a:defRPr sz="1400" b="0" i="0">
                <a:solidFill>
                  <a:schemeClr val="bg1"/>
                </a:solidFill>
                <a:latin typeface="+mn-lt"/>
              </a:defRPr>
            </a:lvl1pPr>
            <a:lvl2pPr>
              <a:lnSpc>
                <a:spcPct val="100000"/>
              </a:lnSpc>
              <a:spcAft>
                <a:spcPts val="0"/>
              </a:spcAft>
              <a:defRPr sz="1400">
                <a:solidFill>
                  <a:schemeClr val="bg1"/>
                </a:solidFill>
                <a:latin typeface="+mn-lt"/>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6243638" y="0"/>
            <a:ext cx="5948362" cy="6861572"/>
          </a:xfrm>
          <a:solidFill>
            <a:schemeClr val="tx2">
              <a:lumMod val="20000"/>
              <a:lumOff val="80000"/>
            </a:schemeClr>
          </a:solidFill>
        </p:spPr>
        <p:txBody>
          <a:bodyPr tIns="2651760"/>
          <a:lstStyle>
            <a:lvl1pPr algn="ctr">
              <a:defRPr b="0" i="0"/>
            </a:lvl1pPr>
          </a:lstStyle>
          <a:p>
            <a:endParaRPr lang="en-US"/>
          </a:p>
        </p:txBody>
      </p:sp>
      <p:sp>
        <p:nvSpPr>
          <p:cNvPr id="13" name="TextBox 12">
            <a:extLst>
              <a:ext uri="{FF2B5EF4-FFF2-40B4-BE49-F238E27FC236}">
                <a16:creationId xmlns:a16="http://schemas.microsoft.com/office/drawing/2014/main" id="{599AD6A0-C1C3-3A42-B3DF-34EFB4B33AC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949320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3" y="1541463"/>
            <a:ext cx="11268075" cy="4516437"/>
          </a:xfrm>
        </p:spPr>
        <p:txBody>
          <a:bodyPr rIns="1828800"/>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857BFE59-9EC8-9B4B-A7BC-7AF9433CD8BA}"/>
              </a:ext>
            </a:extLst>
          </p:cNvPr>
          <p:cNvSpPr>
            <a:spLocks noGrp="1"/>
          </p:cNvSpPr>
          <p:nvPr>
            <p:ph type="title"/>
          </p:nvPr>
        </p:nvSpPr>
        <p:spPr/>
        <p:txBody>
          <a:bodyPr/>
          <a:lstStyle>
            <a:lvl1pPr>
              <a:defRPr b="0" i="0"/>
            </a:lvl1pPr>
          </a:lstStyle>
          <a:p>
            <a:r>
              <a:rPr lang="en-US"/>
              <a:t>Click to edit Master title style</a:t>
            </a:r>
          </a:p>
        </p:txBody>
      </p:sp>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10" name="TextBox 9">
            <a:extLst>
              <a:ext uri="{FF2B5EF4-FFF2-40B4-BE49-F238E27FC236}">
                <a16:creationId xmlns:a16="http://schemas.microsoft.com/office/drawing/2014/main" id="{FC2E8AC2-B660-CD46-BE3A-99D3742CA8D7}"/>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1AB063AF-0FC9-524B-B4E7-80AE04329ECC}"/>
              </a:ext>
            </a:extLst>
          </p:cNvPr>
          <p:cNvSpPr>
            <a:spLocks noGrp="1"/>
          </p:cNvSpPr>
          <p:nvPr>
            <p:ph type="dt" sz="half" idx="15"/>
          </p:nvPr>
        </p:nvSpPr>
        <p:spPr/>
        <p:txBody>
          <a:bodyPr/>
          <a:lstStyle/>
          <a:p>
            <a:fld id="{6D35F6E1-8DB5-5D41-9693-A928D461B60C}" type="datetime4">
              <a:t>October 22, 2025</a:t>
            </a:fld>
            <a:endParaRPr lang="en-US"/>
          </a:p>
        </p:txBody>
      </p:sp>
    </p:spTree>
    <p:extLst>
      <p:ext uri="{BB962C8B-B14F-4D97-AF65-F5344CB8AC3E}">
        <p14:creationId xmlns:p14="http://schemas.microsoft.com/office/powerpoint/2010/main" val="4087278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_2col">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3" y="1541462"/>
            <a:ext cx="5486397" cy="45164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43638" y="1541463"/>
            <a:ext cx="5486397" cy="4516438"/>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DB3522E3-4677-604E-9AB7-55BA07C39568}"/>
              </a:ext>
            </a:extLst>
          </p:cNvPr>
          <p:cNvSpPr>
            <a:spLocks noGrp="1"/>
          </p:cNvSpPr>
          <p:nvPr>
            <p:ph type="title"/>
          </p:nvPr>
        </p:nvSpPr>
        <p:spPr/>
        <p:txBody>
          <a:bodyPr/>
          <a:lstStyle>
            <a:lvl1pPr>
              <a:defRPr b="0" i="0"/>
            </a:lvl1pPr>
          </a:lstStyle>
          <a:p>
            <a:r>
              <a:rPr lang="en-US"/>
              <a:t>Click to edit Master title style</a:t>
            </a:r>
          </a:p>
        </p:txBody>
      </p:sp>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id="{8EA7F163-D30C-DE41-A516-42111B6CA608}"/>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CEFE84E5-A815-5D4C-B32C-F81EDC1C308A}"/>
              </a:ext>
            </a:extLst>
          </p:cNvPr>
          <p:cNvSpPr>
            <a:spLocks noGrp="1"/>
          </p:cNvSpPr>
          <p:nvPr>
            <p:ph type="dt" sz="half" idx="16"/>
          </p:nvPr>
        </p:nvSpPr>
        <p:spPr/>
        <p:txBody>
          <a:bodyPr/>
          <a:lstStyle/>
          <a:p>
            <a:fld id="{534BC137-FBAB-6F4E-A6CB-DA8740EA6572}" type="datetime4">
              <a:t>October 22, 2025</a:t>
            </a:fld>
            <a:endParaRPr lang="en-US"/>
          </a:p>
        </p:txBody>
      </p:sp>
    </p:spTree>
    <p:extLst>
      <p:ext uri="{BB962C8B-B14F-4D97-AF65-F5344CB8AC3E}">
        <p14:creationId xmlns:p14="http://schemas.microsoft.com/office/powerpoint/2010/main" val="28405367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4" y="1541463"/>
            <a:ext cx="5486400" cy="451643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43639" y="1541464"/>
            <a:ext cx="5486398" cy="4516436"/>
          </a:xfrm>
          <a:pattFill prst="pct10">
            <a:fgClr>
              <a:schemeClr val="tx2"/>
            </a:fgClr>
            <a:bgClr>
              <a:schemeClr val="bg1"/>
            </a:bgClr>
          </a:pattFill>
        </p:spPr>
        <p:txBody>
          <a:bodyPr tIns="2468880"/>
          <a:lstStyle>
            <a:lvl1pPr algn="ctr">
              <a:defRPr b="0" i="0"/>
            </a:lvl1pPr>
          </a:lstStyle>
          <a:p>
            <a:r>
              <a:rPr lang="en-US"/>
              <a:t>Click icon to add chart</a:t>
            </a:r>
          </a:p>
        </p:txBody>
      </p:sp>
      <p:sp>
        <p:nvSpPr>
          <p:cNvPr id="6" name="Slide Number Placeholder 5">
            <a:extLst>
              <a:ext uri="{FF2B5EF4-FFF2-40B4-BE49-F238E27FC236}">
                <a16:creationId xmlns:a16="http://schemas.microsoft.com/office/drawing/2014/main" id="{29597DF7-737E-674E-8C8C-A9F6B6F81AFB}"/>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id="{2F25BB9B-E334-B84A-83AD-AD4786D7F4BB}"/>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4" name="Date Placeholder 3">
            <a:extLst>
              <a:ext uri="{FF2B5EF4-FFF2-40B4-BE49-F238E27FC236}">
                <a16:creationId xmlns:a16="http://schemas.microsoft.com/office/drawing/2014/main" id="{F42421D8-4AD5-C546-A060-B43381AF6456}"/>
              </a:ext>
            </a:extLst>
          </p:cNvPr>
          <p:cNvSpPr>
            <a:spLocks noGrp="1"/>
          </p:cNvSpPr>
          <p:nvPr>
            <p:ph type="dt" sz="half" idx="20"/>
          </p:nvPr>
        </p:nvSpPr>
        <p:spPr/>
        <p:txBody>
          <a:bodyPr/>
          <a:lstStyle/>
          <a:p>
            <a:fld id="{9580D19E-129F-2148-813E-91F89D23ABBD}" type="datetime4">
              <a:t>October 22, 2025</a:t>
            </a:fld>
            <a:endParaRPr lang="en-US"/>
          </a:p>
        </p:txBody>
      </p:sp>
      <p:sp>
        <p:nvSpPr>
          <p:cNvPr id="5" name="Title 4">
            <a:extLst>
              <a:ext uri="{FF2B5EF4-FFF2-40B4-BE49-F238E27FC236}">
                <a16:creationId xmlns:a16="http://schemas.microsoft.com/office/drawing/2014/main" id="{49D89847-C010-6C43-B2EB-6C70D21CE28E}"/>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3672588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1963" y="1541461"/>
            <a:ext cx="5486400" cy="4516437"/>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43637" y="1541462"/>
            <a:ext cx="5486401" cy="4516437"/>
          </a:xfrm>
          <a:pattFill prst="pct10">
            <a:fgClr>
              <a:schemeClr val="accent1"/>
            </a:fgClr>
            <a:bgClr>
              <a:schemeClr val="bg1"/>
            </a:bgClr>
          </a:pattFill>
        </p:spPr>
        <p:txBody>
          <a:bodyPr tIns="2514600"/>
          <a:lstStyle>
            <a:lvl1pPr algn="ctr">
              <a:defRPr b="0" i="0"/>
            </a:lvl1pPr>
          </a:lstStyle>
          <a:p>
            <a:r>
              <a:rPr lang="en-US"/>
              <a:t>Click icon to add table</a:t>
            </a:r>
          </a:p>
        </p:txBody>
      </p:sp>
      <p:sp>
        <p:nvSpPr>
          <p:cNvPr id="11" name="Slide Number Placeholder 10">
            <a:extLst>
              <a:ext uri="{FF2B5EF4-FFF2-40B4-BE49-F238E27FC236}">
                <a16:creationId xmlns:a16="http://schemas.microsoft.com/office/drawing/2014/main" id="{FC899BB9-E201-8940-BB81-82A108C8C225}"/>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8" name="TextBox 7">
            <a:extLst>
              <a:ext uri="{FF2B5EF4-FFF2-40B4-BE49-F238E27FC236}">
                <a16:creationId xmlns:a16="http://schemas.microsoft.com/office/drawing/2014/main" id="{98881458-73F7-0B4D-9AB2-E1FF16A037DE}"/>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3" name="Date Placeholder 2">
            <a:extLst>
              <a:ext uri="{FF2B5EF4-FFF2-40B4-BE49-F238E27FC236}">
                <a16:creationId xmlns:a16="http://schemas.microsoft.com/office/drawing/2014/main" id="{2847DEDF-6416-1C44-B18D-7B9D182D766C}"/>
              </a:ext>
            </a:extLst>
          </p:cNvPr>
          <p:cNvSpPr>
            <a:spLocks noGrp="1"/>
          </p:cNvSpPr>
          <p:nvPr>
            <p:ph type="dt" sz="half" idx="20"/>
          </p:nvPr>
        </p:nvSpPr>
        <p:spPr/>
        <p:txBody>
          <a:bodyPr/>
          <a:lstStyle/>
          <a:p>
            <a:fld id="{358B74E7-803A-4D45-BC61-7470C7819352}" type="datetime4">
              <a:t>October 22, 2025</a:t>
            </a:fld>
            <a:endParaRPr lang="en-US"/>
          </a:p>
        </p:txBody>
      </p:sp>
      <p:sp>
        <p:nvSpPr>
          <p:cNvPr id="4" name="Title 3">
            <a:extLst>
              <a:ext uri="{FF2B5EF4-FFF2-40B4-BE49-F238E27FC236}">
                <a16:creationId xmlns:a16="http://schemas.microsoft.com/office/drawing/2014/main" id="{A78DEC5E-22C8-9B4F-B253-99141F4AFC8B}"/>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78994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EE8588-CCD6-C848-AF0C-7182A05F5022}"/>
              </a:ext>
            </a:extLst>
          </p:cNvPr>
          <p:cNvSpPr>
            <a:spLocks noGrp="1"/>
          </p:cNvSpPr>
          <p:nvPr>
            <p:ph type="title" hasCustomPrompt="1"/>
          </p:nvPr>
        </p:nvSpPr>
        <p:spPr>
          <a:xfrm>
            <a:off x="461964" y="441435"/>
            <a:ext cx="7421562" cy="599089"/>
          </a:xfrm>
        </p:spPr>
        <p:txBody>
          <a:bodyPr rIns="0" anchor="t" anchorCtr="0"/>
          <a:lstStyle>
            <a:lvl1pPr>
              <a:defRPr sz="4400" b="0" i="0">
                <a:solidFill>
                  <a:schemeClr val="accent4"/>
                </a:solidFill>
              </a:defRPr>
            </a:lvl1pPr>
          </a:lstStyle>
          <a:p>
            <a:r>
              <a:rPr lang="en-US"/>
              <a:t>AGENDA</a:t>
            </a:r>
          </a:p>
        </p:txBody>
      </p:sp>
      <p:sp>
        <p:nvSpPr>
          <p:cNvPr id="11" name="Text Placeholder 10">
            <a:extLst>
              <a:ext uri="{FF2B5EF4-FFF2-40B4-BE49-F238E27FC236}">
                <a16:creationId xmlns:a16="http://schemas.microsoft.com/office/drawing/2014/main" id="{BE783A32-95D3-8546-86F7-42B78F6E8585}"/>
              </a:ext>
            </a:extLst>
          </p:cNvPr>
          <p:cNvSpPr>
            <a:spLocks noGrp="1"/>
          </p:cNvSpPr>
          <p:nvPr>
            <p:ph type="body" sz="quarter" idx="16"/>
          </p:nvPr>
        </p:nvSpPr>
        <p:spPr>
          <a:xfrm>
            <a:off x="461963" y="1040525"/>
            <a:ext cx="11268073" cy="4720514"/>
          </a:xfrm>
        </p:spPr>
        <p:txBody>
          <a:bodyPr tIns="228600"/>
          <a:lstStyle>
            <a:lvl1pPr marL="411480" indent="-411480">
              <a:spcAft>
                <a:spcPts val="600"/>
              </a:spcAft>
              <a:buClr>
                <a:schemeClr val="tx2"/>
              </a:buClr>
              <a:buFont typeface="+mj-lt"/>
              <a:buAutoNum type="arabicPeriod"/>
              <a:defRPr b="0" i="0">
                <a:solidFill>
                  <a:schemeClr val="tx2"/>
                </a:solidFill>
              </a:defRPr>
            </a:lvl1pPr>
            <a:lvl2pPr marL="411480" indent="-411480">
              <a:spcAft>
                <a:spcPts val="600"/>
              </a:spcAft>
              <a:buClr>
                <a:schemeClr val="tx2"/>
              </a:buClr>
              <a:buFont typeface="+mj-lt"/>
              <a:buAutoNum type="arabicPeriod"/>
              <a:defRPr sz="1800" b="0" cap="none" baseline="0">
                <a:solidFill>
                  <a:schemeClr val="tx2"/>
                </a:solidFill>
                <a:latin typeface="+mn-lt"/>
              </a:defRPr>
            </a:lvl2pPr>
            <a:lvl3pPr marL="640080" indent="-320040">
              <a:spcAft>
                <a:spcPts val="600"/>
              </a:spcAft>
              <a:buClr>
                <a:schemeClr val="tx2"/>
              </a:buClr>
              <a:buFont typeface="System Font Regular"/>
              <a:buChar char="–"/>
              <a:defRPr/>
            </a:lvl3pPr>
            <a:lvl4pPr marL="411480" indent="-411480">
              <a:spcAft>
                <a:spcPts val="600"/>
              </a:spcAft>
              <a:buClr>
                <a:schemeClr val="tx2"/>
              </a:buClr>
              <a:buFont typeface="+mj-lt"/>
              <a:buAutoNum type="arabicPeriod"/>
              <a:defRPr sz="1800"/>
            </a:lvl4pPr>
            <a:lvl5pPr marL="411480" indent="-411480">
              <a:spcAft>
                <a:spcPts val="600"/>
              </a:spcAft>
              <a:buClr>
                <a:schemeClr val="tx2"/>
              </a:buClr>
              <a:buFont typeface="+mj-lt"/>
              <a:buAutoNum type="arabicPeriod"/>
              <a:defRPr sz="1800"/>
            </a:lvl5pPr>
            <a:lvl6pPr marL="411480" indent="-411480">
              <a:spcAft>
                <a:spcPts val="600"/>
              </a:spcAft>
              <a:buClr>
                <a:schemeClr val="tx2"/>
              </a:buClr>
              <a:buFont typeface="+mj-lt"/>
              <a:buAutoNum type="arabicPeriod"/>
              <a:defRPr sz="1800">
                <a:solidFill>
                  <a:schemeClr val="tx2"/>
                </a:solidFill>
              </a:defRPr>
            </a:lvl6pPr>
            <a:lvl7pPr marL="411480" indent="-411480">
              <a:spcAft>
                <a:spcPts val="600"/>
              </a:spcAft>
              <a:buClr>
                <a:schemeClr val="tx2"/>
              </a:buClr>
              <a:buFont typeface="+mj-lt"/>
              <a:buAutoNum type="arabicPeriod"/>
              <a:defRPr sz="1800"/>
            </a:lvl7pPr>
            <a:lvl8pPr marL="411480" indent="-411480">
              <a:spcAft>
                <a:spcPts val="600"/>
              </a:spcAft>
              <a:buClr>
                <a:schemeClr val="tx2"/>
              </a:buClr>
              <a:buFont typeface="+mj-lt"/>
              <a:buAutoNum type="arabicPeriod"/>
              <a:defRPr sz="1800">
                <a:solidFill>
                  <a:schemeClr val="tx2"/>
                </a:solidFill>
              </a:defRPr>
            </a:lvl8pPr>
            <a:lvl9pPr marL="411480" indent="-411480">
              <a:spcAft>
                <a:spcPts val="600"/>
              </a:spcAft>
              <a:buFont typeface="+mj-lt"/>
              <a:buAutoNum type="arabicPeriod"/>
              <a:defRPr sz="1800"/>
            </a:lvl9pPr>
          </a:lstStyle>
          <a:p>
            <a:pPr lvl="0"/>
            <a:r>
              <a:rPr lang="en-US"/>
              <a:t>Click to edit Master text styles</a:t>
            </a:r>
          </a:p>
          <a:p>
            <a:pPr lvl="0"/>
            <a:r>
              <a:rPr lang="en-US"/>
              <a:t>Second level</a:t>
            </a:r>
          </a:p>
          <a:p>
            <a:pPr lvl="0"/>
            <a:r>
              <a:rPr lang="en-US"/>
              <a:t>Third level</a:t>
            </a:r>
          </a:p>
        </p:txBody>
      </p:sp>
      <p:pic>
        <p:nvPicPr>
          <p:cNvPr id="10" name="Picture 9">
            <a:extLst>
              <a:ext uri="{FF2B5EF4-FFF2-40B4-BE49-F238E27FC236}">
                <a16:creationId xmlns:a16="http://schemas.microsoft.com/office/drawing/2014/main" id="{9E3E42B6-063D-F04B-819D-B3FBF2291D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56851" y="6098406"/>
            <a:ext cx="1373253" cy="317360"/>
          </a:xfrm>
          <a:prstGeom prst="rect">
            <a:avLst/>
          </a:prstGeom>
        </p:spPr>
      </p:pic>
      <p:sp>
        <p:nvSpPr>
          <p:cNvPr id="6" name="Date Placeholder 5">
            <a:extLst>
              <a:ext uri="{FF2B5EF4-FFF2-40B4-BE49-F238E27FC236}">
                <a16:creationId xmlns:a16="http://schemas.microsoft.com/office/drawing/2014/main" id="{48BCF668-7C97-1A4F-8B5B-A1AE970E63D9}"/>
              </a:ext>
            </a:extLst>
          </p:cNvPr>
          <p:cNvSpPr>
            <a:spLocks noGrp="1"/>
          </p:cNvSpPr>
          <p:nvPr>
            <p:ph type="dt" sz="half" idx="18"/>
          </p:nvPr>
        </p:nvSpPr>
        <p:spPr/>
        <p:txBody>
          <a:bodyPr/>
          <a:lstStyle/>
          <a:p>
            <a:fld id="{734B39E6-B962-4248-95F7-329EC775DD82}" type="datetime4">
              <a:t>October 22, 2025</a:t>
            </a:fld>
            <a:endParaRPr lang="en-US"/>
          </a:p>
        </p:txBody>
      </p:sp>
      <p:sp>
        <p:nvSpPr>
          <p:cNvPr id="9" name="Slide Number Placeholder 8">
            <a:extLst>
              <a:ext uri="{FF2B5EF4-FFF2-40B4-BE49-F238E27FC236}">
                <a16:creationId xmlns:a16="http://schemas.microsoft.com/office/drawing/2014/main" id="{25D4A6B7-AE00-5043-8502-D05D7B6F454D}"/>
              </a:ext>
            </a:extLst>
          </p:cNvPr>
          <p:cNvSpPr>
            <a:spLocks noGrp="1"/>
          </p:cNvSpPr>
          <p:nvPr>
            <p:ph type="sldNum" sz="quarter" idx="20"/>
          </p:nvPr>
        </p:nvSpPr>
        <p:spPr/>
        <p:txBody>
          <a:bodyPr/>
          <a:lstStyle>
            <a:lvl1pPr>
              <a:defRPr b="0" i="0"/>
            </a:lvl1pPr>
          </a:lstStyle>
          <a:p>
            <a:fld id="{63DCA5C9-2E11-4C67-86EB-AE1DE127DC64}" type="slidenum">
              <a:rPr lang="en-US" smtClean="0"/>
              <a:pPr/>
              <a:t>‹#›</a:t>
            </a:fld>
            <a:endParaRPr lang="en-US"/>
          </a:p>
        </p:txBody>
      </p:sp>
      <p:sp>
        <p:nvSpPr>
          <p:cNvPr id="15" name="TextBox 14">
            <a:extLst>
              <a:ext uri="{FF2B5EF4-FFF2-40B4-BE49-F238E27FC236}">
                <a16:creationId xmlns:a16="http://schemas.microsoft.com/office/drawing/2014/main" id="{352E3DDF-7490-3B49-962E-D5C045DEA83A}"/>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856853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2col 1imag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8789" y="1541464"/>
            <a:ext cx="5489574"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6240464" y="1541463"/>
            <a:ext cx="5489574" cy="4516437"/>
          </a:xfrm>
          <a:solidFill>
            <a:schemeClr val="tx2">
              <a:lumMod val="20000"/>
              <a:lumOff val="80000"/>
            </a:schemeClr>
          </a:solidFill>
        </p:spPr>
        <p:txBody>
          <a:bodyPr tIns="274320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494C353-6878-D14A-98A8-BFA524BDBD9C}"/>
              </a:ext>
            </a:extLst>
          </p:cNvPr>
          <p:cNvSpPr>
            <a:spLocks noGrp="1"/>
          </p:cNvSpPr>
          <p:nvPr>
            <p:ph type="dt" sz="half" idx="17"/>
          </p:nvPr>
        </p:nvSpPr>
        <p:spPr/>
        <p:txBody>
          <a:bodyPr/>
          <a:lstStyle/>
          <a:p>
            <a:fld id="{6EC6055C-BD57-424D-B4BE-387EDC7B1F82}" type="datetime4">
              <a:t>October 22, 2025</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3394559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2col image captions">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6240464" y="1541463"/>
            <a:ext cx="5489574"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494C353-6878-D14A-98A8-BFA524BDBD9C}"/>
              </a:ext>
            </a:extLst>
          </p:cNvPr>
          <p:cNvSpPr>
            <a:spLocks noGrp="1"/>
          </p:cNvSpPr>
          <p:nvPr>
            <p:ph type="dt" sz="half" idx="17"/>
          </p:nvPr>
        </p:nvSpPr>
        <p:spPr/>
        <p:txBody>
          <a:bodyPr/>
          <a:lstStyle/>
          <a:p>
            <a:fld id="{4B069011-EA10-254F-AD46-D1C38BF85099}" type="datetime4">
              <a:t>October 22, 2025</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541463"/>
            <a:ext cx="5489574"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5489574"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id="{FFD6EDBE-5706-3C4E-8E00-336772570F3D}"/>
              </a:ext>
            </a:extLst>
          </p:cNvPr>
          <p:cNvSpPr>
            <a:spLocks noGrp="1"/>
          </p:cNvSpPr>
          <p:nvPr>
            <p:ph type="body" sz="quarter" idx="21"/>
          </p:nvPr>
        </p:nvSpPr>
        <p:spPr>
          <a:xfrm>
            <a:off x="6243638" y="4291013"/>
            <a:ext cx="5490063"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58943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8789" y="1541463"/>
            <a:ext cx="3575049"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41464"/>
            <a:ext cx="3575049"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1" y="1541463"/>
            <a:ext cx="3557586" cy="4516436"/>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4084A7A3-698E-1344-B158-8C3B9B37277C}"/>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FA6CB5C-BA55-DE43-97E2-C6B87762551C}"/>
              </a:ext>
            </a:extLst>
          </p:cNvPr>
          <p:cNvSpPr>
            <a:spLocks noGrp="1"/>
          </p:cNvSpPr>
          <p:nvPr>
            <p:ph type="dt" sz="half" idx="17"/>
          </p:nvPr>
        </p:nvSpPr>
        <p:spPr/>
        <p:txBody>
          <a:bodyPr/>
          <a:lstStyle/>
          <a:p>
            <a:fld id="{640E70EA-39AC-734E-92C5-BD963647F1E4}" type="datetime4">
              <a:t>October 22, 2025</a:t>
            </a:fld>
            <a:endParaRPr lang="en-US"/>
          </a:p>
        </p:txBody>
      </p:sp>
      <p:sp>
        <p:nvSpPr>
          <p:cNvPr id="3" name="Title 2">
            <a:extLst>
              <a:ext uri="{FF2B5EF4-FFF2-40B4-BE49-F238E27FC236}">
                <a16:creationId xmlns:a16="http://schemas.microsoft.com/office/drawing/2014/main" id="{886FFC79-8264-DE45-B846-C00B144C0902}"/>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2141549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3col image captions">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8162926" y="1541463"/>
            <a:ext cx="3567111"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8" name="TextBox 7">
            <a:extLst>
              <a:ext uri="{FF2B5EF4-FFF2-40B4-BE49-F238E27FC236}">
                <a16:creationId xmlns:a16="http://schemas.microsoft.com/office/drawing/2014/main" id="{66E1B3E6-46C4-CF4F-9C92-6189EDF57391}"/>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D494C353-6878-D14A-98A8-BFA524BDBD9C}"/>
              </a:ext>
            </a:extLst>
          </p:cNvPr>
          <p:cNvSpPr>
            <a:spLocks noGrp="1"/>
          </p:cNvSpPr>
          <p:nvPr>
            <p:ph type="dt" sz="half" idx="17"/>
          </p:nvPr>
        </p:nvSpPr>
        <p:spPr/>
        <p:txBody>
          <a:bodyPr/>
          <a:lstStyle/>
          <a:p>
            <a:fld id="{3772E70D-31F8-1043-86A7-CBD99F72F6E9}" type="datetime4">
              <a:t>October 22, 2025</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541463"/>
            <a:ext cx="3567110"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id="{FFD6EDBE-5706-3C4E-8E00-336772570F3D}"/>
              </a:ext>
            </a:extLst>
          </p:cNvPr>
          <p:cNvSpPr>
            <a:spLocks noGrp="1"/>
          </p:cNvSpPr>
          <p:nvPr>
            <p:ph type="body" sz="quarter" idx="21"/>
          </p:nvPr>
        </p:nvSpPr>
        <p:spPr>
          <a:xfrm>
            <a:off x="8166272" y="4291013"/>
            <a:ext cx="3567429"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4312444" y="1541463"/>
            <a:ext cx="3567111" cy="2502999"/>
          </a:xfrm>
          <a:solidFill>
            <a:schemeClr val="tx2">
              <a:lumMod val="20000"/>
              <a:lumOff val="80000"/>
            </a:schemeClr>
          </a:solidFill>
        </p:spPr>
        <p:txBody>
          <a:bodyPr tIns="1554480"/>
          <a:lstStyle>
            <a:lvl1pPr algn="ctr">
              <a:defRPr b="0" i="0">
                <a:solidFill>
                  <a:schemeClr val="bg1"/>
                </a:solidFill>
              </a:defRPr>
            </a:lvl1pPr>
          </a:lstStyle>
          <a:p>
            <a:endParaRPr lang="en-US"/>
          </a:p>
        </p:txBody>
      </p:sp>
      <p:sp>
        <p:nvSpPr>
          <p:cNvPr id="15" name="Text Placeholder 4">
            <a:extLst>
              <a:ext uri="{FF2B5EF4-FFF2-40B4-BE49-F238E27FC236}">
                <a16:creationId xmlns:a16="http://schemas.microsoft.com/office/drawing/2014/main" id="{5A29C03E-EEC3-EA47-A2B3-9211C623CC10}"/>
              </a:ext>
            </a:extLst>
          </p:cNvPr>
          <p:cNvSpPr>
            <a:spLocks noGrp="1"/>
          </p:cNvSpPr>
          <p:nvPr>
            <p:ph type="body" sz="quarter" idx="23"/>
          </p:nvPr>
        </p:nvSpPr>
        <p:spPr>
          <a:xfrm>
            <a:off x="4315790" y="4291013"/>
            <a:ext cx="3567429" cy="1766887"/>
          </a:xfrm>
        </p:spPr>
        <p:txBody>
          <a:bodyPr/>
          <a:lstStyle>
            <a:lvl1pPr>
              <a:defRPr b="0" i="0"/>
            </a:lvl1pPr>
            <a:lvl2pPr>
              <a:defRPr b="0" i="0"/>
            </a:lvl2pPr>
            <a:lvl3pPr marL="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262203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55D22A-3748-EA46-AA6E-CC2670D14E84}"/>
              </a:ext>
            </a:extLst>
          </p:cNvPr>
          <p:cNvSpPr>
            <a:spLocks noGrp="1"/>
          </p:cNvSpPr>
          <p:nvPr>
            <p:ph type="pic" sz="quarter" idx="10"/>
          </p:nvPr>
        </p:nvSpPr>
        <p:spPr>
          <a:xfrm>
            <a:off x="0" y="0"/>
            <a:ext cx="12192000" cy="6858000"/>
          </a:xfrm>
          <a:solidFill>
            <a:schemeClr val="tx2">
              <a:lumMod val="20000"/>
              <a:lumOff val="80000"/>
            </a:schemeClr>
          </a:solidFill>
        </p:spPr>
        <p:txBody>
          <a:bodyPr tIns="2743200"/>
          <a:lstStyle>
            <a:lvl1pPr algn="ctr">
              <a:defRPr b="0" i="0">
                <a:solidFill>
                  <a:schemeClr val="bg1"/>
                </a:solidFill>
              </a:defRPr>
            </a:lvl1pPr>
          </a:lstStyle>
          <a:p>
            <a:endParaRPr lang="en-US"/>
          </a:p>
        </p:txBody>
      </p:sp>
    </p:spTree>
    <p:extLst>
      <p:ext uri="{BB962C8B-B14F-4D97-AF65-F5344CB8AC3E}">
        <p14:creationId xmlns:p14="http://schemas.microsoft.com/office/powerpoint/2010/main" val="28427607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6" name="TextBox 5">
            <a:extLst>
              <a:ext uri="{FF2B5EF4-FFF2-40B4-BE49-F238E27FC236}">
                <a16:creationId xmlns:a16="http://schemas.microsoft.com/office/drawing/2014/main" id="{2B8F3568-9AA2-8147-B674-41B8329637FA}"/>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E55C85A5-D1CA-0C4E-9CEF-F688BFD7EC81}"/>
              </a:ext>
            </a:extLst>
          </p:cNvPr>
          <p:cNvSpPr>
            <a:spLocks noGrp="1"/>
          </p:cNvSpPr>
          <p:nvPr>
            <p:ph type="dt" sz="half" idx="12"/>
          </p:nvPr>
        </p:nvSpPr>
        <p:spPr/>
        <p:txBody>
          <a:bodyPr/>
          <a:lstStyle/>
          <a:p>
            <a:fld id="{E45F47F2-DF6D-CF4C-9331-3C6E9BF445E3}" type="datetime4">
              <a:t>October 22, 2025</a:t>
            </a:fld>
            <a:endParaRPr lang="en-US"/>
          </a:p>
        </p:txBody>
      </p:sp>
      <p:sp>
        <p:nvSpPr>
          <p:cNvPr id="3" name="Title 2">
            <a:extLst>
              <a:ext uri="{FF2B5EF4-FFF2-40B4-BE49-F238E27FC236}">
                <a16:creationId xmlns:a16="http://schemas.microsoft.com/office/drawing/2014/main" id="{FAA558D0-73DA-D641-8996-C29A66BC0707}"/>
              </a:ext>
            </a:extLst>
          </p:cNvPr>
          <p:cNvSpPr>
            <a:spLocks noGrp="1"/>
          </p:cNvSpPr>
          <p:nvPr>
            <p:ph type="title"/>
          </p:nvPr>
        </p:nvSpPr>
        <p:spPr/>
        <p:txBody>
          <a:bodyPr/>
          <a:lstStyle>
            <a:lvl1pPr>
              <a:defRPr b="0" i="0"/>
            </a:lvl1pPr>
          </a:lstStyle>
          <a:p>
            <a:r>
              <a:rPr lang="en-US"/>
              <a:t>Click to edit Master title style</a:t>
            </a:r>
          </a:p>
        </p:txBody>
      </p:sp>
    </p:spTree>
    <p:extLst>
      <p:ext uri="{BB962C8B-B14F-4D97-AF65-F5344CB8AC3E}">
        <p14:creationId xmlns:p14="http://schemas.microsoft.com/office/powerpoint/2010/main" val="7360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lvl9pPr>
              <a:defRPr b="0" i="0"/>
            </a:lvl9pPr>
          </a:lstStyle>
          <a:p>
            <a:pPr lvl="8"/>
            <a:fld id="{63DCA5C9-2E11-4C67-86EB-AE1DE127DC64}" type="slidenum">
              <a:rPr lang="en-US" smtClean="0"/>
              <a:pPr lvl="8"/>
              <a:t>‹#›</a:t>
            </a:fld>
            <a:endParaRPr lang="en-US"/>
          </a:p>
        </p:txBody>
      </p:sp>
      <p:sp>
        <p:nvSpPr>
          <p:cNvPr id="6" name="TextBox 5">
            <a:extLst>
              <a:ext uri="{FF2B5EF4-FFF2-40B4-BE49-F238E27FC236}">
                <a16:creationId xmlns:a16="http://schemas.microsoft.com/office/drawing/2014/main" id="{96E5FD1B-9F7D-F340-B5A8-C296EB71E8D8}"/>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tx2"/>
                </a:solidFill>
                <a:latin typeface="+mn-lt"/>
                <a:ea typeface="Verdana" panose="020B0604030504040204" pitchFamily="34" charset="0"/>
                <a:cs typeface="Verdana" panose="020B0604030504040204" pitchFamily="34" charset="0"/>
              </a:rPr>
              <a:t>Northwell Health</a:t>
            </a:r>
            <a:r>
              <a:rPr lang="en-US" sz="1600" b="0" i="0" baseline="30000">
                <a:solidFill>
                  <a:schemeClr val="tx2"/>
                </a:solidFill>
                <a:latin typeface="+mn-lt"/>
                <a:ea typeface="Verdana" panose="020B0604030504040204" pitchFamily="34" charset="0"/>
                <a:cs typeface="Verdana" panose="020B0604030504040204" pitchFamily="34" charset="0"/>
              </a:rPr>
              <a:t>®</a:t>
            </a:r>
          </a:p>
        </p:txBody>
      </p:sp>
      <p:sp>
        <p:nvSpPr>
          <p:cNvPr id="2" name="Date Placeholder 1">
            <a:extLst>
              <a:ext uri="{FF2B5EF4-FFF2-40B4-BE49-F238E27FC236}">
                <a16:creationId xmlns:a16="http://schemas.microsoft.com/office/drawing/2014/main" id="{5EB03EC8-6918-2845-BF67-0E7692FDE0CC}"/>
              </a:ext>
            </a:extLst>
          </p:cNvPr>
          <p:cNvSpPr>
            <a:spLocks noGrp="1"/>
          </p:cNvSpPr>
          <p:nvPr>
            <p:ph type="dt" sz="half" idx="12"/>
          </p:nvPr>
        </p:nvSpPr>
        <p:spPr/>
        <p:txBody>
          <a:bodyPr/>
          <a:lstStyle/>
          <a:p>
            <a:fld id="{C5370010-69C1-FD41-8555-A918E46CD5B1}" type="datetime4">
              <a:t>October 22, 2025</a:t>
            </a:fld>
            <a:endParaRPr lang="en-US"/>
          </a:p>
        </p:txBody>
      </p:sp>
    </p:spTree>
    <p:extLst>
      <p:ext uri="{BB962C8B-B14F-4D97-AF65-F5344CB8AC3E}">
        <p14:creationId xmlns:p14="http://schemas.microsoft.com/office/powerpoint/2010/main" val="8464981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extLst>
      <p:ext uri="{BB962C8B-B14F-4D97-AF65-F5344CB8AC3E}">
        <p14:creationId xmlns:p14="http://schemas.microsoft.com/office/powerpoint/2010/main" val="290003669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19AA7FB-D45F-0E48-BCC5-215310002072}"/>
              </a:ext>
            </a:extLst>
          </p:cNvPr>
          <p:cNvSpPr/>
          <p:nvPr userDrawn="1"/>
        </p:nvSpPr>
        <p:spPr bwMode="auto">
          <a:xfrm>
            <a:off x="-1" y="1255363"/>
            <a:ext cx="5617399" cy="5617399"/>
          </a:xfrm>
          <a:prstGeom prst="rtTriangle">
            <a:avLst/>
          </a:prstGeom>
          <a:solidFill>
            <a:schemeClr val="bg1"/>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2" name="Title 1">
            <a:extLst>
              <a:ext uri="{FF2B5EF4-FFF2-40B4-BE49-F238E27FC236}">
                <a16:creationId xmlns:a16="http://schemas.microsoft.com/office/drawing/2014/main" id="{45F4A0C1-9109-9149-B3A4-DDBCEAFAAFCB}"/>
              </a:ext>
            </a:extLst>
          </p:cNvPr>
          <p:cNvSpPr>
            <a:spLocks noGrp="1"/>
          </p:cNvSpPr>
          <p:nvPr>
            <p:ph type="title" hasCustomPrompt="1"/>
          </p:nvPr>
        </p:nvSpPr>
        <p:spPr>
          <a:xfrm>
            <a:off x="4308475" y="1541462"/>
            <a:ext cx="7421563" cy="4516437"/>
          </a:xfrm>
          <a:noFill/>
        </p:spPr>
        <p:txBody>
          <a:bodyPr lIns="1234440" tIns="0" rIns="228600" bIns="731520" anchor="ctr" anchorCtr="0"/>
          <a:lstStyle>
            <a:lvl1pPr>
              <a:defRPr sz="7600" b="0" i="0">
                <a:solidFill>
                  <a:schemeClr val="accent5"/>
                </a:solidFill>
              </a:defRPr>
            </a:lvl1pPr>
          </a:lstStyle>
          <a:p>
            <a:r>
              <a:rPr lang="en-US"/>
              <a:t>CLOSING TEXT</a:t>
            </a:r>
          </a:p>
        </p:txBody>
      </p:sp>
      <p:pic>
        <p:nvPicPr>
          <p:cNvPr id="3" name="Picture 2">
            <a:extLst>
              <a:ext uri="{FF2B5EF4-FFF2-40B4-BE49-F238E27FC236}">
                <a16:creationId xmlns:a16="http://schemas.microsoft.com/office/drawing/2014/main" id="{0E55AE43-16D3-F805-049C-630B4E15ED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059" t="37438" r="17576" b="31985"/>
          <a:stretch/>
        </p:blipFill>
        <p:spPr>
          <a:xfrm>
            <a:off x="284174" y="5590904"/>
            <a:ext cx="3433006" cy="931816"/>
          </a:xfrm>
          <a:prstGeom prst="rect">
            <a:avLst/>
          </a:prstGeom>
        </p:spPr>
      </p:pic>
    </p:spTree>
    <p:extLst>
      <p:ext uri="{BB962C8B-B14F-4D97-AF65-F5344CB8AC3E}">
        <p14:creationId xmlns:p14="http://schemas.microsoft.com/office/powerpoint/2010/main" val="23314860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63E9-82C0-4130-955A-4368B738AD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2E6463-63F4-4C29-922E-6128939ECA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551C3A-2584-47C4-B440-706759948509}"/>
              </a:ext>
            </a:extLst>
          </p:cNvPr>
          <p:cNvSpPr>
            <a:spLocks noGrp="1"/>
          </p:cNvSpPr>
          <p:nvPr>
            <p:ph type="dt" sz="half" idx="10"/>
          </p:nvPr>
        </p:nvSpPr>
        <p:spPr/>
        <p:txBody>
          <a:bodyPr/>
          <a:lstStyle/>
          <a:p>
            <a:fld id="{30D053D6-8089-48B7-9CE4-9E1D21B37E73}" type="datetime1">
              <a:rPr lang="en-US" smtClean="0"/>
              <a:t>10/22/2025</a:t>
            </a:fld>
            <a:endParaRPr lang="en-US"/>
          </a:p>
        </p:txBody>
      </p:sp>
      <p:sp>
        <p:nvSpPr>
          <p:cNvPr id="5" name="Footer Placeholder 4">
            <a:extLst>
              <a:ext uri="{FF2B5EF4-FFF2-40B4-BE49-F238E27FC236}">
                <a16:creationId xmlns:a16="http://schemas.microsoft.com/office/drawing/2014/main" id="{9FF17BAE-CD24-4D14-9F5B-517CA3667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743A0-3116-430C-9283-133EFA385525}"/>
              </a:ext>
            </a:extLst>
          </p:cNvPr>
          <p:cNvSpPr>
            <a:spLocks noGrp="1"/>
          </p:cNvSpPr>
          <p:nvPr>
            <p:ph type="sldNum" sz="quarter" idx="12"/>
          </p:nvPr>
        </p:nvSpPr>
        <p:spPr/>
        <p:txBody>
          <a:bodyPr/>
          <a:lstStyle/>
          <a:p>
            <a:fld id="{9BF8F5D1-BBB2-4CB4-965D-E0D63F52C77E}" type="slidenum">
              <a:rPr lang="en-US" smtClean="0"/>
              <a:t>‹#›</a:t>
            </a:fld>
            <a:endParaRPr lang="en-US"/>
          </a:p>
        </p:txBody>
      </p:sp>
    </p:spTree>
    <p:extLst>
      <p:ext uri="{BB962C8B-B14F-4D97-AF65-F5344CB8AC3E}">
        <p14:creationId xmlns:p14="http://schemas.microsoft.com/office/powerpoint/2010/main" val="55446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blue_green">
    <p:bg>
      <p:bgPr>
        <a:solidFill>
          <a:schemeClr val="accent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C7EDEE5-5C31-A14E-84A5-365C095E998C}"/>
              </a:ext>
            </a:extLst>
          </p:cNvPr>
          <p:cNvSpPr/>
          <p:nvPr userDrawn="1"/>
        </p:nvSpPr>
        <p:spPr bwMode="auto">
          <a:xfrm flipH="1">
            <a:off x="9400032"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5"/>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462D3F9E-D80E-B846-A020-9DA56E73ADB1}"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18949250-BBF6-AE44-AC90-842977D44077}"/>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54082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blue_green_sub">
    <p:bg>
      <p:bgPr>
        <a:solidFill>
          <a:schemeClr val="accent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E41E970B-DEED-964C-8002-DA3681F28A30}"/>
              </a:ext>
            </a:extLst>
          </p:cNvPr>
          <p:cNvSpPr/>
          <p:nvPr userDrawn="1"/>
        </p:nvSpPr>
        <p:spPr bwMode="auto">
          <a:xfrm flipH="1">
            <a:off x="9400032" y="4080794"/>
            <a:ext cx="2791968" cy="2791968"/>
          </a:xfrm>
          <a:prstGeom prst="rtTriangle">
            <a:avLst/>
          </a:prstGeom>
          <a:solidFill>
            <a:schemeClr val="accent5"/>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461962" y="430213"/>
            <a:ext cx="11268075" cy="1802447"/>
          </a:xfrm>
          <a:noFill/>
        </p:spPr>
        <p:txBody>
          <a:bodyPr lIns="0" tIns="0" rIns="228600" bIns="0" anchor="b" anchorCtr="0"/>
          <a:lstStyle>
            <a:lvl1pPr>
              <a:lnSpc>
                <a:spcPts val="4400"/>
              </a:lnSpc>
              <a:defRPr sz="4400" b="0" i="0">
                <a:solidFill>
                  <a:schemeClr val="accent5"/>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19ADE2AA-61EC-D048-97AA-8609B83F1E6A}"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 Placeholder 2">
            <a:extLst>
              <a:ext uri="{FF2B5EF4-FFF2-40B4-BE49-F238E27FC236}">
                <a16:creationId xmlns:a16="http://schemas.microsoft.com/office/drawing/2014/main" id="{C478B0B0-8074-EC48-BD26-3A93AD4673EA}"/>
              </a:ext>
            </a:extLst>
          </p:cNvPr>
          <p:cNvSpPr>
            <a:spLocks noGrp="1"/>
          </p:cNvSpPr>
          <p:nvPr>
            <p:ph type="body" sz="quarter" idx="19"/>
          </p:nvPr>
        </p:nvSpPr>
        <p:spPr>
          <a:xfrm>
            <a:off x="461963" y="2232660"/>
            <a:ext cx="11268075" cy="1528129"/>
          </a:xfrm>
        </p:spPr>
        <p:txBody>
          <a:bodyPr tIns="182880" rIns="1828800"/>
          <a:lstStyle>
            <a:lvl1pPr>
              <a:lnSpc>
                <a:spcPct val="100000"/>
              </a:lnSpc>
              <a:spcAft>
                <a:spcPts val="0"/>
              </a:spcAft>
              <a:defRPr sz="2400" b="0" i="0">
                <a:solidFill>
                  <a:schemeClr val="bg1"/>
                </a:solidFill>
                <a:latin typeface="Georgia" panose="02040502050405020303" pitchFamily="18" charset="0"/>
              </a:defRPr>
            </a:lvl1pPr>
            <a:lvl2pPr>
              <a:lnSpc>
                <a:spcPct val="100000"/>
              </a:lnSpc>
              <a:spcAft>
                <a:spcPts val="0"/>
              </a:spcAft>
              <a:defRPr>
                <a:solidFill>
                  <a:schemeClr val="bg1"/>
                </a:solidFill>
              </a:defRPr>
            </a:lvl2pPr>
            <a:lvl3pPr marL="0" indent="0">
              <a:buFontTx/>
              <a:buNone/>
              <a:defRPr>
                <a:solidFill>
                  <a:schemeClr val="bg1"/>
                </a:solidFill>
              </a:defRPr>
            </a:lvl3pPr>
            <a:lvl4pPr marL="228600" indent="0">
              <a:buFontTx/>
              <a:buNone/>
              <a:defRPr>
                <a:solidFill>
                  <a:schemeClr val="bg1"/>
                </a:solidFill>
              </a:defRPr>
            </a:lvl4pPr>
            <a:lvl5pPr marL="457200" indent="0">
              <a:buFontTx/>
              <a:buNone/>
              <a:defRPr>
                <a:solidFill>
                  <a:schemeClr val="bg1"/>
                </a:solidFill>
              </a:defRPr>
            </a:lvl5pPr>
            <a:lvl6pPr marL="685800" indent="0">
              <a:buFontTx/>
              <a:buNone/>
              <a:defRPr>
                <a:solidFill>
                  <a:schemeClr val="bg1"/>
                </a:solidFill>
              </a:defRPr>
            </a:lvl6pPr>
            <a:lvl7pPr marL="914400" indent="0">
              <a:buFontTx/>
              <a:buNone/>
              <a:defRPr>
                <a:solidFill>
                  <a:schemeClr val="bg1"/>
                </a:solidFill>
              </a:defRPr>
            </a:lvl7pPr>
            <a:lvl8pPr marL="914400" indent="0">
              <a:buFontTx/>
              <a:buNone/>
              <a:defRPr>
                <a:solidFill>
                  <a:schemeClr val="bg1"/>
                </a:solidFill>
              </a:defRPr>
            </a:lvl8pPr>
            <a:lvl9pPr marL="914400" indent="0">
              <a:buFontTx/>
              <a:buNone/>
              <a:defRPr>
                <a:solidFill>
                  <a:schemeClr val="bg1"/>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591D93BC-DFA4-4B4D-960F-FB845EA02C36}"/>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43467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purple_orange">
    <p:bg>
      <p:bgPr>
        <a:solidFill>
          <a:srgbClr val="5C0B8A"/>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C49F9024-0D46-9642-B119-7E48FFB90FA7}"/>
              </a:ext>
            </a:extLst>
          </p:cNvPr>
          <p:cNvSpPr/>
          <p:nvPr userDrawn="1"/>
        </p:nvSpPr>
        <p:spPr bwMode="auto">
          <a:xfrm flipH="1">
            <a:off x="9400032" y="4080794"/>
            <a:ext cx="2791968" cy="2791968"/>
          </a:xfrm>
          <a:prstGeom prst="rtTriangle">
            <a:avLst/>
          </a:prstGeom>
          <a:solidFill>
            <a:schemeClr val="accent6"/>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0" y="430213"/>
            <a:ext cx="11730038" cy="3826477"/>
          </a:xfrm>
          <a:noFill/>
        </p:spPr>
        <p:txBody>
          <a:bodyPr lIns="457200" tIns="0" rIns="228600" bIns="0" anchor="ctr" anchorCtr="0"/>
          <a:lstStyle>
            <a:lvl1pPr>
              <a:lnSpc>
                <a:spcPts val="7200"/>
              </a:lnSpc>
              <a:defRPr sz="7200" b="0" i="0">
                <a:solidFill>
                  <a:schemeClr val="accent6"/>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4AB25C-1FA6-D844-A247-BE15338D2649}"/>
              </a:ext>
            </a:extLst>
          </p:cNvPr>
          <p:cNvSpPr>
            <a:spLocks noGrp="1"/>
          </p:cNvSpPr>
          <p:nvPr>
            <p:ph type="dt" sz="half" idx="10"/>
          </p:nvPr>
        </p:nvSpPr>
        <p:spPr/>
        <p:txBody>
          <a:bodyPr/>
          <a:lstStyle/>
          <a:p>
            <a:fld id="{CA258861-F07E-9646-BB4E-E4E9E9667AD2}" type="datetime4">
              <a:t>October 22, 2025</a:t>
            </a:fld>
            <a:endParaRPr lang="en-US"/>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8B066881-D8B7-A24F-A0A0-655A3DE310D3}"/>
              </a:ext>
            </a:extLst>
          </p:cNvPr>
          <p:cNvSpPr txBox="1"/>
          <p:nvPr userDrawn="1"/>
        </p:nvSpPr>
        <p:spPr>
          <a:xfrm>
            <a:off x="470927" y="6385112"/>
            <a:ext cx="1044341" cy="161738"/>
          </a:xfrm>
          <a:prstGeom prst="rect">
            <a:avLst/>
          </a:prstGeom>
          <a:noFill/>
        </p:spPr>
        <p:txBody>
          <a:bodyPr wrap="square" lIns="0" tIns="0" rIns="0" bIns="0" rtlCol="0">
            <a:normAutofit fontScale="62500" lnSpcReduction="20000"/>
          </a:bodyPr>
          <a:lstStyle/>
          <a:p>
            <a:pPr marL="0" indent="0" algn="l">
              <a:lnSpc>
                <a:spcPct val="120000"/>
              </a:lnSpc>
              <a:spcAft>
                <a:spcPts val="1200"/>
              </a:spcAft>
            </a:pPr>
            <a:r>
              <a:rPr lang="en-US" sz="1600" b="0" i="0">
                <a:solidFill>
                  <a:schemeClr val="bg1"/>
                </a:solidFill>
                <a:latin typeface="+mn-lt"/>
                <a:ea typeface="Verdana" panose="020B0604030504040204" pitchFamily="34" charset="0"/>
                <a:cs typeface="Verdana" panose="020B0604030504040204" pitchFamily="34" charset="0"/>
              </a:rPr>
              <a:t>Northwell Health</a:t>
            </a:r>
            <a:r>
              <a:rPr lang="en-US" sz="1600" b="0" i="0" baseline="30000">
                <a:solidFill>
                  <a:schemeClr val="bg1"/>
                </a:solidFill>
                <a:latin typeface="+mn-lt"/>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81870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3" y="406399"/>
            <a:ext cx="11268075" cy="973993"/>
          </a:xfrm>
          <a:prstGeom prst="rect">
            <a:avLst/>
          </a:prstGeom>
        </p:spPr>
        <p:txBody>
          <a:bodyPr vert="horz" lIns="0" tIns="0" rIns="1371600" bIns="0" rtlCol="0" anchor="t" anchorCtr="0">
            <a:noAutofit/>
          </a:bodyPr>
          <a:lstStyle/>
          <a:p>
            <a:r>
              <a:rPr lang="en-US"/>
              <a:t>Click to edit Master title style</a:t>
            </a:r>
          </a:p>
        </p:txBody>
      </p:sp>
      <p:sp>
        <p:nvSpPr>
          <p:cNvPr id="3" name="Text Placeholder 2"/>
          <p:cNvSpPr>
            <a:spLocks noGrp="1"/>
          </p:cNvSpPr>
          <p:nvPr>
            <p:ph type="body" idx="1"/>
          </p:nvPr>
        </p:nvSpPr>
        <p:spPr>
          <a:xfrm>
            <a:off x="461963" y="1547066"/>
            <a:ext cx="11268075" cy="451083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a:t>
            </a:r>
          </a:p>
          <a:p>
            <a:pPr lvl="5"/>
            <a:r>
              <a:rPr lang="en-US"/>
              <a:t>Sixth</a:t>
            </a:r>
          </a:p>
          <a:p>
            <a:pPr lvl="6"/>
            <a:r>
              <a:rPr lang="en-US"/>
              <a:t>Seventh</a:t>
            </a:r>
          </a:p>
          <a:p>
            <a:pPr lvl="7"/>
            <a:r>
              <a:rPr lang="en-US"/>
              <a:t>Eighth</a:t>
            </a:r>
          </a:p>
          <a:p>
            <a:pPr lvl="8"/>
            <a:r>
              <a:rPr lang="en-US"/>
              <a:t>Ninth</a:t>
            </a:r>
          </a:p>
        </p:txBody>
      </p:sp>
      <p:sp>
        <p:nvSpPr>
          <p:cNvPr id="6" name="Slide Number Placeholder 5"/>
          <p:cNvSpPr>
            <a:spLocks noGrp="1"/>
          </p:cNvSpPr>
          <p:nvPr>
            <p:ph type="sldNum" sz="quarter" idx="4"/>
          </p:nvPr>
        </p:nvSpPr>
        <p:spPr>
          <a:xfrm>
            <a:off x="11347742" y="6346858"/>
            <a:ext cx="382295" cy="193232"/>
          </a:xfrm>
          <a:prstGeom prst="rect">
            <a:avLst/>
          </a:prstGeom>
        </p:spPr>
        <p:txBody>
          <a:bodyPr vert="horz" lIns="0" tIns="0" rIns="0" bIns="0" rtlCol="0" anchor="b" anchorCtr="0"/>
          <a:lstStyle>
            <a:lvl1pPr algn="r">
              <a:defRPr sz="1000" b="0" i="0">
                <a:solidFill>
                  <a:schemeClr val="tx2"/>
                </a:solidFill>
                <a:latin typeface="+mn-lt"/>
                <a:ea typeface="Verdana" panose="020B0604030504040204" pitchFamily="34" charset="0"/>
                <a:cs typeface="Verdana" panose="020B0604030504040204" pitchFamily="34" charset="0"/>
              </a:defRPr>
            </a:lvl1pPr>
            <a:lvl2pPr marL="0" algn="r">
              <a:defRPr sz="1000" b="0" i="0">
                <a:solidFill>
                  <a:schemeClr val="tx2"/>
                </a:solidFill>
                <a:latin typeface="+mn-lt"/>
                <a:ea typeface="Verdana" panose="020B0604030504040204" pitchFamily="34" charset="0"/>
                <a:cs typeface="Verdana" panose="020B0604030504040204" pitchFamily="34" charset="0"/>
              </a:defRPr>
            </a:lvl2pPr>
            <a:lvl3pPr marL="0" algn="r">
              <a:defRPr sz="1000" b="0" i="0">
                <a:solidFill>
                  <a:schemeClr val="tx2"/>
                </a:solidFill>
                <a:latin typeface="+mn-lt"/>
                <a:ea typeface="Verdana" panose="020B0604030504040204" pitchFamily="34" charset="0"/>
                <a:cs typeface="Verdana" panose="020B0604030504040204" pitchFamily="34" charset="0"/>
              </a:defRPr>
            </a:lvl3pPr>
            <a:lvl4pPr marL="0" algn="r">
              <a:defRPr sz="1000" b="0" i="0">
                <a:solidFill>
                  <a:schemeClr val="tx2"/>
                </a:solidFill>
                <a:latin typeface="+mn-lt"/>
                <a:ea typeface="Verdana" panose="020B0604030504040204" pitchFamily="34" charset="0"/>
                <a:cs typeface="Verdana" panose="020B0604030504040204" pitchFamily="34" charset="0"/>
              </a:defRPr>
            </a:lvl4pPr>
            <a:lvl5pPr marL="0" algn="r">
              <a:defRPr sz="1000" b="0" i="0">
                <a:solidFill>
                  <a:schemeClr val="tx2"/>
                </a:solidFill>
                <a:latin typeface="+mn-lt"/>
                <a:ea typeface="Verdana" panose="020B0604030504040204" pitchFamily="34" charset="0"/>
                <a:cs typeface="Verdana" panose="020B0604030504040204" pitchFamily="34" charset="0"/>
              </a:defRPr>
            </a:lvl5pPr>
            <a:lvl6pPr marL="0" algn="r">
              <a:defRPr sz="1000" b="0" i="0">
                <a:solidFill>
                  <a:schemeClr val="tx2"/>
                </a:solidFill>
                <a:latin typeface="+mn-lt"/>
                <a:ea typeface="Verdana" panose="020B0604030504040204" pitchFamily="34" charset="0"/>
                <a:cs typeface="Verdana" panose="020B0604030504040204" pitchFamily="34" charset="0"/>
              </a:defRPr>
            </a:lvl6pPr>
            <a:lvl7pPr marL="0" algn="r">
              <a:defRPr sz="1000" b="0" i="0">
                <a:solidFill>
                  <a:schemeClr val="tx2"/>
                </a:solidFill>
                <a:latin typeface="+mn-lt"/>
                <a:ea typeface="Verdana" panose="020B0604030504040204" pitchFamily="34" charset="0"/>
                <a:cs typeface="Verdana" panose="020B0604030504040204" pitchFamily="34" charset="0"/>
              </a:defRPr>
            </a:lvl7pPr>
            <a:lvl8pPr marL="0" algn="r">
              <a:defRPr sz="1000" b="0" i="0">
                <a:solidFill>
                  <a:schemeClr val="tx2"/>
                </a:solidFill>
                <a:latin typeface="+mn-lt"/>
                <a:ea typeface="Verdana" panose="020B0604030504040204" pitchFamily="34" charset="0"/>
                <a:cs typeface="Verdana" panose="020B0604030504040204" pitchFamily="34" charset="0"/>
              </a:defRPr>
            </a:lvl8pPr>
            <a:lvl9pPr marL="0" algn="r">
              <a:defRPr sz="1000" b="0"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4" name="Date Placeholder 13">
            <a:extLst>
              <a:ext uri="{FF2B5EF4-FFF2-40B4-BE49-F238E27FC236}">
                <a16:creationId xmlns:a16="http://schemas.microsoft.com/office/drawing/2014/main" id="{7B9C08B3-B3E6-9943-98D0-6585785E9BAA}"/>
              </a:ext>
            </a:extLst>
          </p:cNvPr>
          <p:cNvSpPr>
            <a:spLocks noGrp="1"/>
          </p:cNvSpPr>
          <p:nvPr>
            <p:ph type="dt" sz="half" idx="2"/>
          </p:nvPr>
        </p:nvSpPr>
        <p:spPr>
          <a:xfrm>
            <a:off x="8166101" y="6343651"/>
            <a:ext cx="3181641" cy="203200"/>
          </a:xfrm>
          <a:prstGeom prst="rect">
            <a:avLst/>
          </a:prstGeom>
        </p:spPr>
        <p:txBody>
          <a:bodyPr vert="horz" lIns="0" tIns="0" rIns="0" bIns="0" rtlCol="0" anchor="b" anchorCtr="0"/>
          <a:lstStyle>
            <a:lvl1pPr algn="r">
              <a:defRPr sz="1000">
                <a:solidFill>
                  <a:schemeClr val="tx2"/>
                </a:solidFill>
              </a:defRPr>
            </a:lvl1pPr>
            <a:lvl2pPr marL="0" algn="r">
              <a:defRPr sz="1000">
                <a:solidFill>
                  <a:schemeClr val="tx2"/>
                </a:solidFill>
              </a:defRPr>
            </a:lvl2pPr>
            <a:lvl3pPr marL="0" algn="r">
              <a:defRPr sz="1000">
                <a:solidFill>
                  <a:schemeClr val="tx2"/>
                </a:solidFill>
              </a:defRPr>
            </a:lvl3pPr>
            <a:lvl4pPr marL="0" algn="r">
              <a:defRPr sz="1000">
                <a:solidFill>
                  <a:schemeClr val="tx2"/>
                </a:solidFill>
              </a:defRPr>
            </a:lvl4pPr>
            <a:lvl5pPr marL="0" algn="r">
              <a:defRPr sz="1000">
                <a:solidFill>
                  <a:schemeClr val="tx2"/>
                </a:solidFill>
              </a:defRPr>
            </a:lvl5pPr>
            <a:lvl6pPr marL="0" algn="r">
              <a:defRPr sz="1000">
                <a:solidFill>
                  <a:schemeClr val="tx2"/>
                </a:solidFill>
              </a:defRPr>
            </a:lvl6pPr>
            <a:lvl7pPr marL="0" algn="r">
              <a:defRPr sz="1000">
                <a:solidFill>
                  <a:schemeClr val="tx2"/>
                </a:solidFill>
              </a:defRPr>
            </a:lvl7pPr>
            <a:lvl8pPr marL="0" algn="r">
              <a:defRPr sz="1000">
                <a:solidFill>
                  <a:schemeClr val="tx2"/>
                </a:solidFill>
              </a:defRPr>
            </a:lvl8pPr>
            <a:lvl9pPr marL="0" algn="r">
              <a:defRPr sz="1000">
                <a:solidFill>
                  <a:schemeClr val="tx2"/>
                </a:solidFill>
              </a:defRPr>
            </a:lvl9pPr>
          </a:lstStyle>
          <a:p>
            <a:fld id="{6ACA85A0-DBD7-1D43-8E71-342F03501C85}" type="datetime4">
              <a:t>October 22, 2025</a:t>
            </a:fld>
            <a:endParaRPr lang="en-US"/>
          </a:p>
        </p:txBody>
      </p:sp>
      <p:sp>
        <p:nvSpPr>
          <p:cNvPr id="4" name="Rectangle 3">
            <a:extLst>
              <a:ext uri="{FF2B5EF4-FFF2-40B4-BE49-F238E27FC236}">
                <a16:creationId xmlns:a16="http://schemas.microsoft.com/office/drawing/2014/main" id="{02988CA2-4DA7-AC4E-8943-A3776CE2CDD9}"/>
              </a:ext>
            </a:extLst>
          </p:cNvPr>
          <p:cNvSpPr/>
          <p:nvPr userDrawn="1"/>
        </p:nvSpPr>
        <p:spPr bwMode="auto">
          <a:xfrm>
            <a:off x="12344399" y="870830"/>
            <a:ext cx="810491" cy="388612"/>
          </a:xfrm>
          <a:prstGeom prst="rect">
            <a:avLst/>
          </a:prstGeom>
          <a:solidFill>
            <a:srgbClr val="FF681E"/>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7" name="Rectangle 6">
            <a:extLst>
              <a:ext uri="{FF2B5EF4-FFF2-40B4-BE49-F238E27FC236}">
                <a16:creationId xmlns:a16="http://schemas.microsoft.com/office/drawing/2014/main" id="{32037B80-FD6C-7A43-8DB2-276A71361E4F}"/>
              </a:ext>
            </a:extLst>
          </p:cNvPr>
          <p:cNvSpPr/>
          <p:nvPr userDrawn="1"/>
        </p:nvSpPr>
        <p:spPr bwMode="auto">
          <a:xfrm>
            <a:off x="12344399" y="1311448"/>
            <a:ext cx="810491" cy="388612"/>
          </a:xfrm>
          <a:prstGeom prst="rect">
            <a:avLst/>
          </a:prstGeom>
          <a:solidFill>
            <a:srgbClr val="E33D2E"/>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8" name="Rectangle 7">
            <a:extLst>
              <a:ext uri="{FF2B5EF4-FFF2-40B4-BE49-F238E27FC236}">
                <a16:creationId xmlns:a16="http://schemas.microsoft.com/office/drawing/2014/main" id="{9FFC2578-F38E-0E43-A6CF-9A52EA7CBB28}"/>
              </a:ext>
            </a:extLst>
          </p:cNvPr>
          <p:cNvSpPr/>
          <p:nvPr userDrawn="1"/>
        </p:nvSpPr>
        <p:spPr bwMode="auto">
          <a:xfrm>
            <a:off x="12344399" y="1752065"/>
            <a:ext cx="810491" cy="388612"/>
          </a:xfrm>
          <a:prstGeom prst="rect">
            <a:avLst/>
          </a:prstGeom>
          <a:solidFill>
            <a:srgbClr val="BD83C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9" name="Rectangle 8">
            <a:extLst>
              <a:ext uri="{FF2B5EF4-FFF2-40B4-BE49-F238E27FC236}">
                <a16:creationId xmlns:a16="http://schemas.microsoft.com/office/drawing/2014/main" id="{33688C46-7D34-1947-A31C-01D95A12B8CC}"/>
              </a:ext>
            </a:extLst>
          </p:cNvPr>
          <p:cNvSpPr/>
          <p:nvPr userDrawn="1"/>
        </p:nvSpPr>
        <p:spPr bwMode="auto">
          <a:xfrm>
            <a:off x="12344399" y="2192683"/>
            <a:ext cx="810491" cy="388612"/>
          </a:xfrm>
          <a:prstGeom prst="rect">
            <a:avLst/>
          </a:prstGeom>
          <a:solidFill>
            <a:srgbClr val="9E29B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0" name="Rectangle 9">
            <a:extLst>
              <a:ext uri="{FF2B5EF4-FFF2-40B4-BE49-F238E27FC236}">
                <a16:creationId xmlns:a16="http://schemas.microsoft.com/office/drawing/2014/main" id="{EAEC32CC-92E5-C246-BC0A-F4896EB6884A}"/>
              </a:ext>
            </a:extLst>
          </p:cNvPr>
          <p:cNvSpPr/>
          <p:nvPr userDrawn="1"/>
        </p:nvSpPr>
        <p:spPr bwMode="auto">
          <a:xfrm>
            <a:off x="12344399" y="2633300"/>
            <a:ext cx="810491" cy="388612"/>
          </a:xfrm>
          <a:prstGeom prst="rect">
            <a:avLst/>
          </a:prstGeom>
          <a:solidFill>
            <a:srgbClr val="5C0B8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1" name="Rectangle 10">
            <a:extLst>
              <a:ext uri="{FF2B5EF4-FFF2-40B4-BE49-F238E27FC236}">
                <a16:creationId xmlns:a16="http://schemas.microsoft.com/office/drawing/2014/main" id="{F4A6940E-E094-864E-BA6B-3BADC77F5C4F}"/>
              </a:ext>
            </a:extLst>
          </p:cNvPr>
          <p:cNvSpPr/>
          <p:nvPr userDrawn="1"/>
        </p:nvSpPr>
        <p:spPr bwMode="auto">
          <a:xfrm>
            <a:off x="12344399" y="3073918"/>
            <a:ext cx="810491" cy="388612"/>
          </a:xfrm>
          <a:prstGeom prst="rect">
            <a:avLst/>
          </a:prstGeom>
          <a:solidFill>
            <a:srgbClr val="9494D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5" name="Rectangle 14">
            <a:extLst>
              <a:ext uri="{FF2B5EF4-FFF2-40B4-BE49-F238E27FC236}">
                <a16:creationId xmlns:a16="http://schemas.microsoft.com/office/drawing/2014/main" id="{A4EC73F7-7E1E-0449-B066-7FEA8A90A550}"/>
              </a:ext>
            </a:extLst>
          </p:cNvPr>
          <p:cNvSpPr/>
          <p:nvPr userDrawn="1"/>
        </p:nvSpPr>
        <p:spPr bwMode="auto">
          <a:xfrm>
            <a:off x="12344399" y="3514535"/>
            <a:ext cx="810491" cy="388612"/>
          </a:xfrm>
          <a:prstGeom prst="rect">
            <a:avLst/>
          </a:prstGeom>
          <a:solidFill>
            <a:srgbClr val="6DC3D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6" name="Rectangle 15">
            <a:extLst>
              <a:ext uri="{FF2B5EF4-FFF2-40B4-BE49-F238E27FC236}">
                <a16:creationId xmlns:a16="http://schemas.microsoft.com/office/drawing/2014/main" id="{4B679336-5AFB-2A47-B363-B8D2F27D3764}"/>
              </a:ext>
            </a:extLst>
          </p:cNvPr>
          <p:cNvSpPr/>
          <p:nvPr userDrawn="1"/>
        </p:nvSpPr>
        <p:spPr bwMode="auto">
          <a:xfrm>
            <a:off x="12344399" y="3955153"/>
            <a:ext cx="810491" cy="388612"/>
          </a:xfrm>
          <a:prstGeom prst="rect">
            <a:avLst/>
          </a:prstGeom>
          <a:solidFill>
            <a:srgbClr val="009AD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7" name="Rectangle 16">
            <a:extLst>
              <a:ext uri="{FF2B5EF4-FFF2-40B4-BE49-F238E27FC236}">
                <a16:creationId xmlns:a16="http://schemas.microsoft.com/office/drawing/2014/main" id="{6A0414D3-5DE8-A041-9BC9-7C6384121CE7}"/>
              </a:ext>
            </a:extLst>
          </p:cNvPr>
          <p:cNvSpPr/>
          <p:nvPr userDrawn="1"/>
        </p:nvSpPr>
        <p:spPr bwMode="auto">
          <a:xfrm>
            <a:off x="12344399" y="4395770"/>
            <a:ext cx="810491" cy="388612"/>
          </a:xfrm>
          <a:prstGeom prst="rect">
            <a:avLst/>
          </a:prstGeom>
          <a:solidFill>
            <a:srgbClr val="003CA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8" name="Rectangle 17">
            <a:extLst>
              <a:ext uri="{FF2B5EF4-FFF2-40B4-BE49-F238E27FC236}">
                <a16:creationId xmlns:a16="http://schemas.microsoft.com/office/drawing/2014/main" id="{D6B447EB-25A9-4C4E-9176-8436783F6943}"/>
              </a:ext>
            </a:extLst>
          </p:cNvPr>
          <p:cNvSpPr/>
          <p:nvPr userDrawn="1"/>
        </p:nvSpPr>
        <p:spPr bwMode="auto">
          <a:xfrm>
            <a:off x="12344399" y="4836387"/>
            <a:ext cx="810491" cy="388612"/>
          </a:xfrm>
          <a:prstGeom prst="rect">
            <a:avLst/>
          </a:prstGeom>
          <a:solidFill>
            <a:srgbClr val="B7DC7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9" name="Rectangle 18">
            <a:extLst>
              <a:ext uri="{FF2B5EF4-FFF2-40B4-BE49-F238E27FC236}">
                <a16:creationId xmlns:a16="http://schemas.microsoft.com/office/drawing/2014/main" id="{7D8D2BE1-D132-C946-942F-B8022B86ABC3}"/>
              </a:ext>
            </a:extLst>
          </p:cNvPr>
          <p:cNvSpPr/>
          <p:nvPr userDrawn="1"/>
        </p:nvSpPr>
        <p:spPr bwMode="auto">
          <a:xfrm>
            <a:off x="12344399" y="5277005"/>
            <a:ext cx="810491" cy="388612"/>
          </a:xfrm>
          <a:prstGeom prst="rect">
            <a:avLst/>
          </a:prstGeom>
          <a:solidFill>
            <a:srgbClr val="3DAD2C"/>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0" name="Rectangle 19">
            <a:extLst>
              <a:ext uri="{FF2B5EF4-FFF2-40B4-BE49-F238E27FC236}">
                <a16:creationId xmlns:a16="http://schemas.microsoft.com/office/drawing/2014/main" id="{79E7AF33-A945-EA48-AAD8-AF6DC4A1EEDC}"/>
              </a:ext>
            </a:extLst>
          </p:cNvPr>
          <p:cNvSpPr/>
          <p:nvPr userDrawn="1"/>
        </p:nvSpPr>
        <p:spPr bwMode="auto">
          <a:xfrm>
            <a:off x="12344399" y="5717622"/>
            <a:ext cx="810491" cy="388612"/>
          </a:xfrm>
          <a:prstGeom prst="rect">
            <a:avLst/>
          </a:prstGeom>
          <a:solidFill>
            <a:srgbClr val="00823D"/>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1" name="Rectangle 20">
            <a:extLst>
              <a:ext uri="{FF2B5EF4-FFF2-40B4-BE49-F238E27FC236}">
                <a16:creationId xmlns:a16="http://schemas.microsoft.com/office/drawing/2014/main" id="{E19272B3-2A95-DE44-948F-2DC965714D17}"/>
              </a:ext>
            </a:extLst>
          </p:cNvPr>
          <p:cNvSpPr/>
          <p:nvPr userDrawn="1"/>
        </p:nvSpPr>
        <p:spPr bwMode="auto">
          <a:xfrm>
            <a:off x="12344399" y="6158239"/>
            <a:ext cx="810491" cy="388612"/>
          </a:xfrm>
          <a:prstGeom prst="rect">
            <a:avLst/>
          </a:prstGeom>
          <a:solidFill>
            <a:srgbClr val="41414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3" name="Rectangle 22">
            <a:extLst>
              <a:ext uri="{FF2B5EF4-FFF2-40B4-BE49-F238E27FC236}">
                <a16:creationId xmlns:a16="http://schemas.microsoft.com/office/drawing/2014/main" id="{CBCD7B12-CD37-5547-B9F2-86E6BBC476BC}"/>
              </a:ext>
            </a:extLst>
          </p:cNvPr>
          <p:cNvSpPr/>
          <p:nvPr userDrawn="1"/>
        </p:nvSpPr>
        <p:spPr bwMode="auto">
          <a:xfrm>
            <a:off x="12344399" y="430213"/>
            <a:ext cx="810491" cy="388612"/>
          </a:xfrm>
          <a:prstGeom prst="rect">
            <a:avLst/>
          </a:prstGeom>
          <a:solidFill>
            <a:srgbClr val="FFBA00"/>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3374372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689" r:id="rId29"/>
    <p:sldLayoutId id="2147483690" r:id="rId30"/>
    <p:sldLayoutId id="2147483691" r:id="rId31"/>
    <p:sldLayoutId id="2147483692" r:id="rId32"/>
    <p:sldLayoutId id="2147483693" r:id="rId33"/>
    <p:sldLayoutId id="2147483694" r:id="rId34"/>
  </p:sldLayoutIdLst>
  <p:hf hdr="0" ftr="0"/>
  <p:txStyles>
    <p:titleStyle>
      <a:lvl1pPr algn="l" defTabSz="914400" rtl="0" eaLnBrk="1" latinLnBrk="0" hangingPunct="1">
        <a:lnSpc>
          <a:spcPct val="100000"/>
        </a:lnSpc>
        <a:spcBef>
          <a:spcPct val="0"/>
        </a:spcBef>
        <a:buNone/>
        <a:defRPr sz="3200" b="0" i="0" kern="1200" cap="all" baseline="0">
          <a:solidFill>
            <a:schemeClr val="accent4"/>
          </a:solidFill>
          <a:latin typeface="Franklin Gothic Demi Cond" panose="020B060302010202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2"/>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600"/>
        </a:spcAft>
        <a:buClr>
          <a:schemeClr val="accent1"/>
        </a:buClr>
        <a:buFontTx/>
        <a:buNone/>
        <a:tabLst>
          <a:tab pos="280988" algn="l"/>
        </a:tabLst>
        <a:defRPr sz="2400" b="0" i="0" kern="1200" cap="none" baseline="0">
          <a:solidFill>
            <a:schemeClr val="tx2"/>
          </a:solidFill>
          <a:latin typeface="Georgia" panose="02040502050405020303" pitchFamily="18" charset="0"/>
          <a:ea typeface="Verdana" panose="020B0604030504040204" pitchFamily="34" charset="0"/>
          <a:cs typeface="Verdana" panose="020B0604030504040204" pitchFamily="34" charset="0"/>
        </a:defRPr>
      </a:lvl2pPr>
      <a:lvl3pPr marL="228600" indent="-228600" algn="l" defTabSz="292608" rtl="0" eaLnBrk="1" latinLnBrk="0" hangingPunct="1">
        <a:lnSpc>
          <a:spcPct val="120000"/>
        </a:lnSpc>
        <a:spcBef>
          <a:spcPts val="0"/>
        </a:spcBef>
        <a:spcAft>
          <a:spcPts val="600"/>
        </a:spcAft>
        <a:buClr>
          <a:schemeClr val="tx2"/>
        </a:buClr>
        <a:buFont typeface="System Font Regular"/>
        <a:buChar char="–"/>
        <a:tabLst>
          <a:tab pos="276225" algn="l"/>
          <a:tab pos="584200" algn="l"/>
        </a:tabLst>
        <a:defRPr sz="1600" b="0" i="0" kern="1200">
          <a:solidFill>
            <a:schemeClr val="tx2"/>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20000"/>
        </a:lnSpc>
        <a:spcBef>
          <a:spcPts val="0"/>
        </a:spcBef>
        <a:spcAft>
          <a:spcPts val="600"/>
        </a:spcAft>
        <a:buClr>
          <a:schemeClr val="tx2"/>
        </a:buClr>
        <a:buSzPct val="100000"/>
        <a:buFont typeface="Arial" panose="020B0604020202020204" pitchFamily="34" charset="0"/>
        <a:buChar char="•"/>
        <a:tabLst/>
        <a:defRPr sz="1600" b="0" i="0" kern="1200">
          <a:solidFill>
            <a:schemeClr val="tx2"/>
          </a:solidFill>
          <a:latin typeface="+mn-lt"/>
          <a:ea typeface="Verdana" panose="020B0604030504040204" pitchFamily="34" charset="0"/>
          <a:cs typeface="Verdana" panose="020B0604030504040204" pitchFamily="34" charset="0"/>
        </a:defRPr>
      </a:lvl4pPr>
      <a:lvl5pPr marL="685800" indent="-228600" algn="l" defTabSz="292608" rtl="0" eaLnBrk="1" latinLnBrk="0" hangingPunct="1">
        <a:lnSpc>
          <a:spcPct val="120000"/>
        </a:lnSpc>
        <a:spcBef>
          <a:spcPts val="0"/>
        </a:spcBef>
        <a:spcAft>
          <a:spcPts val="600"/>
        </a:spcAft>
        <a:buClr>
          <a:schemeClr val="tx2"/>
        </a:buClr>
        <a:buSzPct val="100000"/>
        <a:buFont typeface="System Font Regular"/>
        <a:buChar char="–"/>
        <a:tabLst>
          <a:tab pos="292608" algn="l"/>
          <a:tab pos="585216" algn="l"/>
        </a:tabLst>
        <a:defRPr sz="1400" b="0" i="0" kern="1200">
          <a:solidFill>
            <a:schemeClr val="tx2"/>
          </a:solidFill>
          <a:latin typeface="+mn-lt"/>
          <a:ea typeface="Verdana" panose="020B0604030504040204" pitchFamily="34" charset="0"/>
          <a:cs typeface="Verdana" panose="020B0604030504040204" pitchFamily="34" charset="0"/>
        </a:defRPr>
      </a:lvl5pPr>
      <a:lvl6pPr marL="914400" indent="-228600" algn="l" defTabSz="914400" rtl="0" eaLnBrk="1" latinLnBrk="0" hangingPunct="1">
        <a:lnSpc>
          <a:spcPct val="120000"/>
        </a:lnSpc>
        <a:spcBef>
          <a:spcPts val="0"/>
        </a:spcBef>
        <a:spcAft>
          <a:spcPts val="600"/>
        </a:spcAft>
        <a:buClr>
          <a:schemeClr val="tx2"/>
        </a:buClr>
        <a:buSzPct val="100000"/>
        <a:buFont typeface="Arial" panose="020B0604020202020204" pitchFamily="34" charset="0"/>
        <a:buChar char="•"/>
        <a:tabLst/>
        <a:defRPr sz="1400" b="0" i="0" kern="1200">
          <a:solidFill>
            <a:schemeClr val="tx2"/>
          </a:solidFill>
          <a:latin typeface="+mn-lt"/>
          <a:ea typeface="Verdana" panose="020B0604030504040204" pitchFamily="34" charset="0"/>
          <a:cs typeface="Verdana" panose="020B0604030504040204" pitchFamily="34" charset="0"/>
        </a:defRPr>
      </a:lvl6pPr>
      <a:lvl7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7pPr>
      <a:lvl8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8pPr>
      <a:lvl9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1">
          <p15:clr>
            <a:srgbClr val="F26B43"/>
          </p15:clr>
        </p15:guide>
        <p15:guide id="8" pos="2536">
          <p15:clr>
            <a:srgbClr val="F26B43"/>
          </p15:clr>
        </p15:guide>
        <p15:guide id="9" pos="3747">
          <p15:clr>
            <a:srgbClr val="F26B43"/>
          </p15:clr>
        </p15:guide>
        <p15:guide id="10" pos="3840">
          <p15:clr>
            <a:srgbClr val="F26B43"/>
          </p15:clr>
        </p15:guide>
        <p15:guide id="12" pos="3933">
          <p15:clr>
            <a:srgbClr val="F26B43"/>
          </p15:clr>
        </p15:guide>
        <p15:guide id="13" pos="7389">
          <p15:clr>
            <a:srgbClr val="F26B43"/>
          </p15:clr>
        </p15:guide>
        <p15:guide id="15" pos="4966">
          <p15:clr>
            <a:srgbClr val="F26B43"/>
          </p15:clr>
        </p15:guide>
        <p15:guide id="16" pos="5144">
          <p15:clr>
            <a:srgbClr val="F26B43"/>
          </p15:clr>
        </p15:guide>
        <p15:guide id="25" orient="horz" pos="254">
          <p15:clr>
            <a:srgbClr val="F26B43"/>
          </p15:clr>
        </p15:guide>
        <p15:guide id="26" orient="horz" pos="971">
          <p15:clr>
            <a:srgbClr val="F26B43"/>
          </p15:clr>
        </p15:guide>
        <p15:guide id="31" orient="horz" pos="3816">
          <p15:clr>
            <a:srgbClr val="F26B43"/>
          </p15:clr>
        </p15:guide>
        <p15:guide id="32" orient="horz" pos="3996">
          <p15:clr>
            <a:srgbClr val="F26B43"/>
          </p15:clr>
        </p15:guide>
        <p15:guide id="33" orient="horz" pos="870">
          <p15:clr>
            <a:srgbClr val="F26B43"/>
          </p15:clr>
        </p15:guide>
        <p15:guide id="35" orient="horz" pos="41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3" y="406399"/>
            <a:ext cx="11268075" cy="973993"/>
          </a:xfrm>
          <a:prstGeom prst="rect">
            <a:avLst/>
          </a:prstGeom>
        </p:spPr>
        <p:txBody>
          <a:bodyPr vert="horz" lIns="0" tIns="0" rIns="1371600" bIns="0" rtlCol="0" anchor="t" anchorCtr="0">
            <a:noAutofit/>
          </a:bodyPr>
          <a:lstStyle/>
          <a:p>
            <a:r>
              <a:rPr lang="en-US"/>
              <a:t>Click to edit Master title style</a:t>
            </a:r>
          </a:p>
        </p:txBody>
      </p:sp>
      <p:sp>
        <p:nvSpPr>
          <p:cNvPr id="3" name="Text Placeholder 2"/>
          <p:cNvSpPr>
            <a:spLocks noGrp="1"/>
          </p:cNvSpPr>
          <p:nvPr>
            <p:ph type="body" idx="1"/>
          </p:nvPr>
        </p:nvSpPr>
        <p:spPr>
          <a:xfrm>
            <a:off x="461963" y="1547066"/>
            <a:ext cx="11268075" cy="451083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a:t>
            </a:r>
          </a:p>
          <a:p>
            <a:pPr lvl="5"/>
            <a:r>
              <a:rPr lang="en-US"/>
              <a:t>Sixth</a:t>
            </a:r>
          </a:p>
          <a:p>
            <a:pPr lvl="6"/>
            <a:r>
              <a:rPr lang="en-US"/>
              <a:t>Seventh</a:t>
            </a:r>
          </a:p>
          <a:p>
            <a:pPr lvl="7"/>
            <a:r>
              <a:rPr lang="en-US"/>
              <a:t>Eighth</a:t>
            </a:r>
          </a:p>
          <a:p>
            <a:pPr lvl="8"/>
            <a:r>
              <a:rPr lang="en-US"/>
              <a:t>Ninth</a:t>
            </a:r>
          </a:p>
        </p:txBody>
      </p:sp>
      <p:sp>
        <p:nvSpPr>
          <p:cNvPr id="6" name="Slide Number Placeholder 5"/>
          <p:cNvSpPr>
            <a:spLocks noGrp="1"/>
          </p:cNvSpPr>
          <p:nvPr>
            <p:ph type="sldNum" sz="quarter" idx="4"/>
          </p:nvPr>
        </p:nvSpPr>
        <p:spPr>
          <a:xfrm>
            <a:off x="11347742" y="6346858"/>
            <a:ext cx="382295" cy="193232"/>
          </a:xfrm>
          <a:prstGeom prst="rect">
            <a:avLst/>
          </a:prstGeom>
        </p:spPr>
        <p:txBody>
          <a:bodyPr vert="horz" lIns="0" tIns="0" rIns="0" bIns="0" rtlCol="0" anchor="b" anchorCtr="0"/>
          <a:lstStyle>
            <a:lvl1pPr algn="r">
              <a:defRPr sz="1000" b="0" i="0">
                <a:solidFill>
                  <a:schemeClr val="tx2"/>
                </a:solidFill>
                <a:latin typeface="+mn-lt"/>
                <a:ea typeface="Verdana" panose="020B0604030504040204" pitchFamily="34" charset="0"/>
                <a:cs typeface="Verdana" panose="020B0604030504040204" pitchFamily="34" charset="0"/>
              </a:defRPr>
            </a:lvl1pPr>
            <a:lvl2pPr marL="0" algn="r">
              <a:defRPr sz="1000" b="0" i="0">
                <a:solidFill>
                  <a:schemeClr val="tx2"/>
                </a:solidFill>
                <a:latin typeface="+mn-lt"/>
                <a:ea typeface="Verdana" panose="020B0604030504040204" pitchFamily="34" charset="0"/>
                <a:cs typeface="Verdana" panose="020B0604030504040204" pitchFamily="34" charset="0"/>
              </a:defRPr>
            </a:lvl2pPr>
            <a:lvl3pPr marL="0" algn="r">
              <a:defRPr sz="1000" b="0" i="0">
                <a:solidFill>
                  <a:schemeClr val="tx2"/>
                </a:solidFill>
                <a:latin typeface="+mn-lt"/>
                <a:ea typeface="Verdana" panose="020B0604030504040204" pitchFamily="34" charset="0"/>
                <a:cs typeface="Verdana" panose="020B0604030504040204" pitchFamily="34" charset="0"/>
              </a:defRPr>
            </a:lvl3pPr>
            <a:lvl4pPr marL="0" algn="r">
              <a:defRPr sz="1000" b="0" i="0">
                <a:solidFill>
                  <a:schemeClr val="tx2"/>
                </a:solidFill>
                <a:latin typeface="+mn-lt"/>
                <a:ea typeface="Verdana" panose="020B0604030504040204" pitchFamily="34" charset="0"/>
                <a:cs typeface="Verdana" panose="020B0604030504040204" pitchFamily="34" charset="0"/>
              </a:defRPr>
            </a:lvl4pPr>
            <a:lvl5pPr marL="0" algn="r">
              <a:defRPr sz="1000" b="0" i="0">
                <a:solidFill>
                  <a:schemeClr val="tx2"/>
                </a:solidFill>
                <a:latin typeface="+mn-lt"/>
                <a:ea typeface="Verdana" panose="020B0604030504040204" pitchFamily="34" charset="0"/>
                <a:cs typeface="Verdana" panose="020B0604030504040204" pitchFamily="34" charset="0"/>
              </a:defRPr>
            </a:lvl5pPr>
            <a:lvl6pPr marL="0" algn="r">
              <a:defRPr sz="1000" b="0" i="0">
                <a:solidFill>
                  <a:schemeClr val="tx2"/>
                </a:solidFill>
                <a:latin typeface="+mn-lt"/>
                <a:ea typeface="Verdana" panose="020B0604030504040204" pitchFamily="34" charset="0"/>
                <a:cs typeface="Verdana" panose="020B0604030504040204" pitchFamily="34" charset="0"/>
              </a:defRPr>
            </a:lvl6pPr>
            <a:lvl7pPr marL="0" algn="r">
              <a:defRPr sz="1000" b="0" i="0">
                <a:solidFill>
                  <a:schemeClr val="tx2"/>
                </a:solidFill>
                <a:latin typeface="+mn-lt"/>
                <a:ea typeface="Verdana" panose="020B0604030504040204" pitchFamily="34" charset="0"/>
                <a:cs typeface="Verdana" panose="020B0604030504040204" pitchFamily="34" charset="0"/>
              </a:defRPr>
            </a:lvl7pPr>
            <a:lvl8pPr marL="0" algn="r">
              <a:defRPr sz="1000" b="0" i="0">
                <a:solidFill>
                  <a:schemeClr val="tx2"/>
                </a:solidFill>
                <a:latin typeface="+mn-lt"/>
                <a:ea typeface="Verdana" panose="020B0604030504040204" pitchFamily="34" charset="0"/>
                <a:cs typeface="Verdana" panose="020B0604030504040204" pitchFamily="34" charset="0"/>
              </a:defRPr>
            </a:lvl8pPr>
            <a:lvl9pPr marL="0" algn="r">
              <a:defRPr sz="1000" b="0"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4" name="Date Placeholder 13">
            <a:extLst>
              <a:ext uri="{FF2B5EF4-FFF2-40B4-BE49-F238E27FC236}">
                <a16:creationId xmlns:a16="http://schemas.microsoft.com/office/drawing/2014/main" id="{7B9C08B3-B3E6-9943-98D0-6585785E9BAA}"/>
              </a:ext>
            </a:extLst>
          </p:cNvPr>
          <p:cNvSpPr>
            <a:spLocks noGrp="1"/>
          </p:cNvSpPr>
          <p:nvPr>
            <p:ph type="dt" sz="half" idx="2"/>
          </p:nvPr>
        </p:nvSpPr>
        <p:spPr>
          <a:xfrm>
            <a:off x="8166101" y="6343651"/>
            <a:ext cx="3181641" cy="203200"/>
          </a:xfrm>
          <a:prstGeom prst="rect">
            <a:avLst/>
          </a:prstGeom>
        </p:spPr>
        <p:txBody>
          <a:bodyPr vert="horz" lIns="0" tIns="0" rIns="0" bIns="0" rtlCol="0" anchor="b" anchorCtr="0"/>
          <a:lstStyle>
            <a:lvl1pPr algn="r">
              <a:defRPr sz="1000">
                <a:solidFill>
                  <a:schemeClr val="tx2"/>
                </a:solidFill>
              </a:defRPr>
            </a:lvl1pPr>
            <a:lvl2pPr marL="0" algn="r">
              <a:defRPr sz="1000">
                <a:solidFill>
                  <a:schemeClr val="tx2"/>
                </a:solidFill>
              </a:defRPr>
            </a:lvl2pPr>
            <a:lvl3pPr marL="0" algn="r">
              <a:defRPr sz="1000">
                <a:solidFill>
                  <a:schemeClr val="tx2"/>
                </a:solidFill>
              </a:defRPr>
            </a:lvl3pPr>
            <a:lvl4pPr marL="0" algn="r">
              <a:defRPr sz="1000">
                <a:solidFill>
                  <a:schemeClr val="tx2"/>
                </a:solidFill>
              </a:defRPr>
            </a:lvl4pPr>
            <a:lvl5pPr marL="0" algn="r">
              <a:defRPr sz="1000">
                <a:solidFill>
                  <a:schemeClr val="tx2"/>
                </a:solidFill>
              </a:defRPr>
            </a:lvl5pPr>
            <a:lvl6pPr marL="0" algn="r">
              <a:defRPr sz="1000">
                <a:solidFill>
                  <a:schemeClr val="tx2"/>
                </a:solidFill>
              </a:defRPr>
            </a:lvl6pPr>
            <a:lvl7pPr marL="0" algn="r">
              <a:defRPr sz="1000">
                <a:solidFill>
                  <a:schemeClr val="tx2"/>
                </a:solidFill>
              </a:defRPr>
            </a:lvl7pPr>
            <a:lvl8pPr marL="0" algn="r">
              <a:defRPr sz="1000">
                <a:solidFill>
                  <a:schemeClr val="tx2"/>
                </a:solidFill>
              </a:defRPr>
            </a:lvl8pPr>
            <a:lvl9pPr marL="0" algn="r">
              <a:defRPr sz="1000">
                <a:solidFill>
                  <a:schemeClr val="tx2"/>
                </a:solidFill>
              </a:defRPr>
            </a:lvl9pPr>
          </a:lstStyle>
          <a:p>
            <a:fld id="{6ACA85A0-DBD7-1D43-8E71-342F03501C85}" type="datetime4">
              <a:t>October 22, 2025</a:t>
            </a:fld>
            <a:endParaRPr lang="en-US"/>
          </a:p>
        </p:txBody>
      </p:sp>
      <p:sp>
        <p:nvSpPr>
          <p:cNvPr id="4" name="Rectangle 3">
            <a:extLst>
              <a:ext uri="{FF2B5EF4-FFF2-40B4-BE49-F238E27FC236}">
                <a16:creationId xmlns:a16="http://schemas.microsoft.com/office/drawing/2014/main" id="{02988CA2-4DA7-AC4E-8943-A3776CE2CDD9}"/>
              </a:ext>
            </a:extLst>
          </p:cNvPr>
          <p:cNvSpPr/>
          <p:nvPr userDrawn="1"/>
        </p:nvSpPr>
        <p:spPr bwMode="auto">
          <a:xfrm>
            <a:off x="12344399" y="870830"/>
            <a:ext cx="810491" cy="388612"/>
          </a:xfrm>
          <a:prstGeom prst="rect">
            <a:avLst/>
          </a:prstGeom>
          <a:solidFill>
            <a:srgbClr val="FF681E"/>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7" name="Rectangle 6">
            <a:extLst>
              <a:ext uri="{FF2B5EF4-FFF2-40B4-BE49-F238E27FC236}">
                <a16:creationId xmlns:a16="http://schemas.microsoft.com/office/drawing/2014/main" id="{32037B80-FD6C-7A43-8DB2-276A71361E4F}"/>
              </a:ext>
            </a:extLst>
          </p:cNvPr>
          <p:cNvSpPr/>
          <p:nvPr userDrawn="1"/>
        </p:nvSpPr>
        <p:spPr bwMode="auto">
          <a:xfrm>
            <a:off x="12344399" y="1311448"/>
            <a:ext cx="810491" cy="388612"/>
          </a:xfrm>
          <a:prstGeom prst="rect">
            <a:avLst/>
          </a:prstGeom>
          <a:solidFill>
            <a:srgbClr val="E33D2E"/>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8" name="Rectangle 7">
            <a:extLst>
              <a:ext uri="{FF2B5EF4-FFF2-40B4-BE49-F238E27FC236}">
                <a16:creationId xmlns:a16="http://schemas.microsoft.com/office/drawing/2014/main" id="{9FFC2578-F38E-0E43-A6CF-9A52EA7CBB28}"/>
              </a:ext>
            </a:extLst>
          </p:cNvPr>
          <p:cNvSpPr/>
          <p:nvPr userDrawn="1"/>
        </p:nvSpPr>
        <p:spPr bwMode="auto">
          <a:xfrm>
            <a:off x="12344399" y="1752065"/>
            <a:ext cx="810491" cy="388612"/>
          </a:xfrm>
          <a:prstGeom prst="rect">
            <a:avLst/>
          </a:prstGeom>
          <a:solidFill>
            <a:srgbClr val="BD83C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9" name="Rectangle 8">
            <a:extLst>
              <a:ext uri="{FF2B5EF4-FFF2-40B4-BE49-F238E27FC236}">
                <a16:creationId xmlns:a16="http://schemas.microsoft.com/office/drawing/2014/main" id="{33688C46-7D34-1947-A31C-01D95A12B8CC}"/>
              </a:ext>
            </a:extLst>
          </p:cNvPr>
          <p:cNvSpPr/>
          <p:nvPr userDrawn="1"/>
        </p:nvSpPr>
        <p:spPr bwMode="auto">
          <a:xfrm>
            <a:off x="12344399" y="2192683"/>
            <a:ext cx="810491" cy="388612"/>
          </a:xfrm>
          <a:prstGeom prst="rect">
            <a:avLst/>
          </a:prstGeom>
          <a:solidFill>
            <a:srgbClr val="9E29B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0" name="Rectangle 9">
            <a:extLst>
              <a:ext uri="{FF2B5EF4-FFF2-40B4-BE49-F238E27FC236}">
                <a16:creationId xmlns:a16="http://schemas.microsoft.com/office/drawing/2014/main" id="{EAEC32CC-92E5-C246-BC0A-F4896EB6884A}"/>
              </a:ext>
            </a:extLst>
          </p:cNvPr>
          <p:cNvSpPr/>
          <p:nvPr userDrawn="1"/>
        </p:nvSpPr>
        <p:spPr bwMode="auto">
          <a:xfrm>
            <a:off x="12344399" y="2633300"/>
            <a:ext cx="810491" cy="388612"/>
          </a:xfrm>
          <a:prstGeom prst="rect">
            <a:avLst/>
          </a:prstGeom>
          <a:solidFill>
            <a:srgbClr val="5C0B8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1" name="Rectangle 10">
            <a:extLst>
              <a:ext uri="{FF2B5EF4-FFF2-40B4-BE49-F238E27FC236}">
                <a16:creationId xmlns:a16="http://schemas.microsoft.com/office/drawing/2014/main" id="{F4A6940E-E094-864E-BA6B-3BADC77F5C4F}"/>
              </a:ext>
            </a:extLst>
          </p:cNvPr>
          <p:cNvSpPr/>
          <p:nvPr userDrawn="1"/>
        </p:nvSpPr>
        <p:spPr bwMode="auto">
          <a:xfrm>
            <a:off x="12344399" y="3073918"/>
            <a:ext cx="810491" cy="388612"/>
          </a:xfrm>
          <a:prstGeom prst="rect">
            <a:avLst/>
          </a:prstGeom>
          <a:solidFill>
            <a:srgbClr val="9494D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5" name="Rectangle 14">
            <a:extLst>
              <a:ext uri="{FF2B5EF4-FFF2-40B4-BE49-F238E27FC236}">
                <a16:creationId xmlns:a16="http://schemas.microsoft.com/office/drawing/2014/main" id="{A4EC73F7-7E1E-0449-B066-7FEA8A90A550}"/>
              </a:ext>
            </a:extLst>
          </p:cNvPr>
          <p:cNvSpPr/>
          <p:nvPr userDrawn="1"/>
        </p:nvSpPr>
        <p:spPr bwMode="auto">
          <a:xfrm>
            <a:off x="12344399" y="3514535"/>
            <a:ext cx="810491" cy="388612"/>
          </a:xfrm>
          <a:prstGeom prst="rect">
            <a:avLst/>
          </a:prstGeom>
          <a:solidFill>
            <a:srgbClr val="6DC3D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6" name="Rectangle 15">
            <a:extLst>
              <a:ext uri="{FF2B5EF4-FFF2-40B4-BE49-F238E27FC236}">
                <a16:creationId xmlns:a16="http://schemas.microsoft.com/office/drawing/2014/main" id="{4B679336-5AFB-2A47-B363-B8D2F27D3764}"/>
              </a:ext>
            </a:extLst>
          </p:cNvPr>
          <p:cNvSpPr/>
          <p:nvPr userDrawn="1"/>
        </p:nvSpPr>
        <p:spPr bwMode="auto">
          <a:xfrm>
            <a:off x="12344399" y="3955153"/>
            <a:ext cx="810491" cy="388612"/>
          </a:xfrm>
          <a:prstGeom prst="rect">
            <a:avLst/>
          </a:prstGeom>
          <a:solidFill>
            <a:srgbClr val="009AD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7" name="Rectangle 16">
            <a:extLst>
              <a:ext uri="{FF2B5EF4-FFF2-40B4-BE49-F238E27FC236}">
                <a16:creationId xmlns:a16="http://schemas.microsoft.com/office/drawing/2014/main" id="{6A0414D3-5DE8-A041-9BC9-7C6384121CE7}"/>
              </a:ext>
            </a:extLst>
          </p:cNvPr>
          <p:cNvSpPr/>
          <p:nvPr userDrawn="1"/>
        </p:nvSpPr>
        <p:spPr bwMode="auto">
          <a:xfrm>
            <a:off x="12344399" y="4395770"/>
            <a:ext cx="810491" cy="388612"/>
          </a:xfrm>
          <a:prstGeom prst="rect">
            <a:avLst/>
          </a:prstGeom>
          <a:solidFill>
            <a:srgbClr val="003CA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8" name="Rectangle 17">
            <a:extLst>
              <a:ext uri="{FF2B5EF4-FFF2-40B4-BE49-F238E27FC236}">
                <a16:creationId xmlns:a16="http://schemas.microsoft.com/office/drawing/2014/main" id="{D6B447EB-25A9-4C4E-9176-8436783F6943}"/>
              </a:ext>
            </a:extLst>
          </p:cNvPr>
          <p:cNvSpPr/>
          <p:nvPr userDrawn="1"/>
        </p:nvSpPr>
        <p:spPr bwMode="auto">
          <a:xfrm>
            <a:off x="12344399" y="4836387"/>
            <a:ext cx="810491" cy="388612"/>
          </a:xfrm>
          <a:prstGeom prst="rect">
            <a:avLst/>
          </a:prstGeom>
          <a:solidFill>
            <a:srgbClr val="B7DC7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9" name="Rectangle 18">
            <a:extLst>
              <a:ext uri="{FF2B5EF4-FFF2-40B4-BE49-F238E27FC236}">
                <a16:creationId xmlns:a16="http://schemas.microsoft.com/office/drawing/2014/main" id="{7D8D2BE1-D132-C946-942F-B8022B86ABC3}"/>
              </a:ext>
            </a:extLst>
          </p:cNvPr>
          <p:cNvSpPr/>
          <p:nvPr userDrawn="1"/>
        </p:nvSpPr>
        <p:spPr bwMode="auto">
          <a:xfrm>
            <a:off x="12344399" y="5277005"/>
            <a:ext cx="810491" cy="388612"/>
          </a:xfrm>
          <a:prstGeom prst="rect">
            <a:avLst/>
          </a:prstGeom>
          <a:solidFill>
            <a:srgbClr val="3DAD2C"/>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0" name="Rectangle 19">
            <a:extLst>
              <a:ext uri="{FF2B5EF4-FFF2-40B4-BE49-F238E27FC236}">
                <a16:creationId xmlns:a16="http://schemas.microsoft.com/office/drawing/2014/main" id="{79E7AF33-A945-EA48-AAD8-AF6DC4A1EEDC}"/>
              </a:ext>
            </a:extLst>
          </p:cNvPr>
          <p:cNvSpPr/>
          <p:nvPr userDrawn="1"/>
        </p:nvSpPr>
        <p:spPr bwMode="auto">
          <a:xfrm>
            <a:off x="12344399" y="5717622"/>
            <a:ext cx="810491" cy="388612"/>
          </a:xfrm>
          <a:prstGeom prst="rect">
            <a:avLst/>
          </a:prstGeom>
          <a:solidFill>
            <a:srgbClr val="00823D"/>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1" name="Rectangle 20">
            <a:extLst>
              <a:ext uri="{FF2B5EF4-FFF2-40B4-BE49-F238E27FC236}">
                <a16:creationId xmlns:a16="http://schemas.microsoft.com/office/drawing/2014/main" id="{E19272B3-2A95-DE44-948F-2DC965714D17}"/>
              </a:ext>
            </a:extLst>
          </p:cNvPr>
          <p:cNvSpPr/>
          <p:nvPr userDrawn="1"/>
        </p:nvSpPr>
        <p:spPr bwMode="auto">
          <a:xfrm>
            <a:off x="12344399" y="6158239"/>
            <a:ext cx="810491" cy="388612"/>
          </a:xfrm>
          <a:prstGeom prst="rect">
            <a:avLst/>
          </a:prstGeom>
          <a:solidFill>
            <a:srgbClr val="41414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3" name="Rectangle 22">
            <a:extLst>
              <a:ext uri="{FF2B5EF4-FFF2-40B4-BE49-F238E27FC236}">
                <a16:creationId xmlns:a16="http://schemas.microsoft.com/office/drawing/2014/main" id="{CBCD7B12-CD37-5547-B9F2-86E6BBC476BC}"/>
              </a:ext>
            </a:extLst>
          </p:cNvPr>
          <p:cNvSpPr/>
          <p:nvPr userDrawn="1"/>
        </p:nvSpPr>
        <p:spPr bwMode="auto">
          <a:xfrm>
            <a:off x="12344399" y="430213"/>
            <a:ext cx="810491" cy="388612"/>
          </a:xfrm>
          <a:prstGeom prst="rect">
            <a:avLst/>
          </a:prstGeom>
          <a:solidFill>
            <a:srgbClr val="FFBA00"/>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398183552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43" r:id="rId6"/>
    <p:sldLayoutId id="2147483744" r:id="rId7"/>
    <p:sldLayoutId id="2147483745"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Lst>
  <p:hf hdr="0" ftr="0"/>
  <p:txStyles>
    <p:titleStyle>
      <a:lvl1pPr algn="l" defTabSz="914400" rtl="0" eaLnBrk="1" latinLnBrk="0" hangingPunct="1">
        <a:lnSpc>
          <a:spcPct val="100000"/>
        </a:lnSpc>
        <a:spcBef>
          <a:spcPct val="0"/>
        </a:spcBef>
        <a:buNone/>
        <a:defRPr sz="3200" b="0" i="0" kern="1200" cap="all" baseline="0">
          <a:solidFill>
            <a:schemeClr val="accent4"/>
          </a:solidFill>
          <a:latin typeface="Franklin Gothic Demi Cond" panose="020B060302010202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2"/>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600"/>
        </a:spcAft>
        <a:buClr>
          <a:schemeClr val="accent1"/>
        </a:buClr>
        <a:buFontTx/>
        <a:buNone/>
        <a:tabLst>
          <a:tab pos="280988" algn="l"/>
        </a:tabLst>
        <a:defRPr sz="2400" b="0" i="0" kern="1200" cap="none" baseline="0">
          <a:solidFill>
            <a:schemeClr val="tx2"/>
          </a:solidFill>
          <a:latin typeface="Georgia" panose="02040502050405020303" pitchFamily="18" charset="0"/>
          <a:ea typeface="Verdana" panose="020B0604030504040204" pitchFamily="34" charset="0"/>
          <a:cs typeface="Verdana" panose="020B0604030504040204" pitchFamily="34" charset="0"/>
        </a:defRPr>
      </a:lvl2pPr>
      <a:lvl3pPr marL="228600" indent="-228600" algn="l" defTabSz="292608" rtl="0" eaLnBrk="1" latinLnBrk="0" hangingPunct="1">
        <a:lnSpc>
          <a:spcPct val="120000"/>
        </a:lnSpc>
        <a:spcBef>
          <a:spcPts val="0"/>
        </a:spcBef>
        <a:spcAft>
          <a:spcPts val="600"/>
        </a:spcAft>
        <a:buClr>
          <a:schemeClr val="tx2"/>
        </a:buClr>
        <a:buFont typeface="System Font Regular"/>
        <a:buChar char="–"/>
        <a:tabLst>
          <a:tab pos="276225" algn="l"/>
          <a:tab pos="584200" algn="l"/>
        </a:tabLst>
        <a:defRPr sz="1600" b="0" i="0" kern="1200">
          <a:solidFill>
            <a:schemeClr val="tx2"/>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20000"/>
        </a:lnSpc>
        <a:spcBef>
          <a:spcPts val="0"/>
        </a:spcBef>
        <a:spcAft>
          <a:spcPts val="600"/>
        </a:spcAft>
        <a:buClr>
          <a:schemeClr val="tx2"/>
        </a:buClr>
        <a:buSzPct val="100000"/>
        <a:buFont typeface="Arial" panose="020B0604020202020204" pitchFamily="34" charset="0"/>
        <a:buChar char="•"/>
        <a:tabLst/>
        <a:defRPr sz="1600" b="0" i="0" kern="1200">
          <a:solidFill>
            <a:schemeClr val="tx2"/>
          </a:solidFill>
          <a:latin typeface="+mn-lt"/>
          <a:ea typeface="Verdana" panose="020B0604030504040204" pitchFamily="34" charset="0"/>
          <a:cs typeface="Verdana" panose="020B0604030504040204" pitchFamily="34" charset="0"/>
        </a:defRPr>
      </a:lvl4pPr>
      <a:lvl5pPr marL="685800" indent="-228600" algn="l" defTabSz="292608" rtl="0" eaLnBrk="1" latinLnBrk="0" hangingPunct="1">
        <a:lnSpc>
          <a:spcPct val="120000"/>
        </a:lnSpc>
        <a:spcBef>
          <a:spcPts val="0"/>
        </a:spcBef>
        <a:spcAft>
          <a:spcPts val="600"/>
        </a:spcAft>
        <a:buClr>
          <a:schemeClr val="tx2"/>
        </a:buClr>
        <a:buSzPct val="100000"/>
        <a:buFont typeface="System Font Regular"/>
        <a:buChar char="–"/>
        <a:tabLst>
          <a:tab pos="292608" algn="l"/>
          <a:tab pos="585216" algn="l"/>
        </a:tabLst>
        <a:defRPr sz="1400" b="0" i="0" kern="1200">
          <a:solidFill>
            <a:schemeClr val="tx2"/>
          </a:solidFill>
          <a:latin typeface="+mn-lt"/>
          <a:ea typeface="Verdana" panose="020B0604030504040204" pitchFamily="34" charset="0"/>
          <a:cs typeface="Verdana" panose="020B0604030504040204" pitchFamily="34" charset="0"/>
        </a:defRPr>
      </a:lvl5pPr>
      <a:lvl6pPr marL="914400" indent="-228600" algn="l" defTabSz="914400" rtl="0" eaLnBrk="1" latinLnBrk="0" hangingPunct="1">
        <a:lnSpc>
          <a:spcPct val="120000"/>
        </a:lnSpc>
        <a:spcBef>
          <a:spcPts val="0"/>
        </a:spcBef>
        <a:spcAft>
          <a:spcPts val="600"/>
        </a:spcAft>
        <a:buClr>
          <a:schemeClr val="tx2"/>
        </a:buClr>
        <a:buSzPct val="100000"/>
        <a:buFont typeface="Arial" panose="020B0604020202020204" pitchFamily="34" charset="0"/>
        <a:buChar char="•"/>
        <a:tabLst/>
        <a:defRPr sz="1400" b="0" i="0" kern="1200">
          <a:solidFill>
            <a:schemeClr val="tx2"/>
          </a:solidFill>
          <a:latin typeface="+mn-lt"/>
          <a:ea typeface="Verdana" panose="020B0604030504040204" pitchFamily="34" charset="0"/>
          <a:cs typeface="Verdana" panose="020B0604030504040204" pitchFamily="34" charset="0"/>
        </a:defRPr>
      </a:lvl6pPr>
      <a:lvl7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7pPr>
      <a:lvl8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8pPr>
      <a:lvl9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1">
          <p15:clr>
            <a:srgbClr val="F26B43"/>
          </p15:clr>
        </p15:guide>
        <p15:guide id="8" pos="2536">
          <p15:clr>
            <a:srgbClr val="F26B43"/>
          </p15:clr>
        </p15:guide>
        <p15:guide id="9" pos="3747">
          <p15:clr>
            <a:srgbClr val="F26B43"/>
          </p15:clr>
        </p15:guide>
        <p15:guide id="10" pos="3840">
          <p15:clr>
            <a:srgbClr val="F26B43"/>
          </p15:clr>
        </p15:guide>
        <p15:guide id="12" pos="3933">
          <p15:clr>
            <a:srgbClr val="F26B43"/>
          </p15:clr>
        </p15:guide>
        <p15:guide id="13" pos="7389">
          <p15:clr>
            <a:srgbClr val="F26B43"/>
          </p15:clr>
        </p15:guide>
        <p15:guide id="15" pos="4966">
          <p15:clr>
            <a:srgbClr val="F26B43"/>
          </p15:clr>
        </p15:guide>
        <p15:guide id="16" pos="5144">
          <p15:clr>
            <a:srgbClr val="F26B43"/>
          </p15:clr>
        </p15:guide>
        <p15:guide id="25" orient="horz" pos="254">
          <p15:clr>
            <a:srgbClr val="F26B43"/>
          </p15:clr>
        </p15:guide>
        <p15:guide id="26" orient="horz" pos="971">
          <p15:clr>
            <a:srgbClr val="F26B43"/>
          </p15:clr>
        </p15:guide>
        <p15:guide id="31" orient="horz" pos="3816">
          <p15:clr>
            <a:srgbClr val="F26B43"/>
          </p15:clr>
        </p15:guide>
        <p15:guide id="32" orient="horz" pos="3996">
          <p15:clr>
            <a:srgbClr val="F26B43"/>
          </p15:clr>
        </p15:guide>
        <p15:guide id="33" orient="horz" pos="870">
          <p15:clr>
            <a:srgbClr val="F26B43"/>
          </p15:clr>
        </p15:guide>
        <p15:guide id="35" orient="horz" pos="41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9.png"/><Relationship Id="rId16" Type="http://schemas.openxmlformats.org/officeDocument/2006/relationships/image" Target="../media/image37.svg"/><Relationship Id="rId1" Type="http://schemas.openxmlformats.org/officeDocument/2006/relationships/slideLayout" Target="../slideLayouts/slideLayout3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8.png"/><Relationship Id="rId7" Type="http://schemas.openxmlformats.org/officeDocument/2006/relationships/image" Target="../media/image43.svg"/><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5.xml.rels><?xml version="1.0" encoding="UTF-8" standalone="yes"?>
<Relationships xmlns="http://schemas.openxmlformats.org/package/2006/relationships"><Relationship Id="rId8" Type="http://schemas.openxmlformats.org/officeDocument/2006/relationships/image" Target="../media/image51.svg"/><Relationship Id="rId13"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image" Target="../media/image50.png"/><Relationship Id="rId12"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image" Target="../media/image49.svg"/><Relationship Id="rId11" Type="http://schemas.openxmlformats.org/officeDocument/2006/relationships/diagramQuickStyle" Target="../diagrams/quickStyle1.xml"/><Relationship Id="rId5" Type="http://schemas.openxmlformats.org/officeDocument/2006/relationships/image" Target="../media/image48.png"/><Relationship Id="rId15" Type="http://schemas.openxmlformats.org/officeDocument/2006/relationships/image" Target="../media/image53.svg"/><Relationship Id="rId10" Type="http://schemas.openxmlformats.org/officeDocument/2006/relationships/diagramLayout" Target="../diagrams/layout1.xml"/><Relationship Id="rId4" Type="http://schemas.openxmlformats.org/officeDocument/2006/relationships/chart" Target="../charts/chart2.xml"/><Relationship Id="rId9" Type="http://schemas.openxmlformats.org/officeDocument/2006/relationships/diagramData" Target="../diagrams/data1.xml"/><Relationship Id="rId14" Type="http://schemas.openxmlformats.org/officeDocument/2006/relationships/image" Target="../media/image52.pn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svg"/><Relationship Id="rId12"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sv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svg"/></Relationships>
</file>

<file path=ppt/slides/_rels/slide7.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image" Target="../media/image66.svg"/><Relationship Id="rId11" Type="http://schemas.openxmlformats.org/officeDocument/2006/relationships/chart" Target="../charts/chart4.xml"/><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8.xml.rels><?xml version="1.0" encoding="UTF-8" standalone="yes"?>
<Relationships xmlns="http://schemas.openxmlformats.org/package/2006/relationships"><Relationship Id="rId8" Type="http://schemas.openxmlformats.org/officeDocument/2006/relationships/hyperlink" Target="mailto:HHChildren@northwell.edu" TargetMode="External"/><Relationship Id="rId3" Type="http://schemas.openxmlformats.org/officeDocument/2006/relationships/hyperlink" Target="https://redcap.link/northwellhealthhome" TargetMode="External"/><Relationship Id="rId7" Type="http://schemas.openxmlformats.org/officeDocument/2006/relationships/hyperlink" Target="mailto:HHCommunication@northwell.edu" TargetMode="External"/><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CCF2705-2925-6F4C-8937-D2411A5840EC}"/>
              </a:ext>
            </a:extLst>
          </p:cNvPr>
          <p:cNvSpPr>
            <a:spLocks noGrp="1"/>
          </p:cNvSpPr>
          <p:nvPr>
            <p:ph type="dt" sz="half" idx="18"/>
          </p:nvPr>
        </p:nvSpPr>
        <p:spPr>
          <a:xfrm>
            <a:off x="6243638" y="3760788"/>
            <a:ext cx="5200649" cy="36683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D3333D-C41C-4B4D-9DE3-5EB48E6520EF}" type="datetime4">
              <a:rPr kumimoji="0" lang="en-US" sz="1600" b="0" i="0" u="none" strike="noStrike" kern="1200" cap="none" spc="0" normalizeH="0" baseline="0" noProof="0" smtClean="0">
                <a:ln>
                  <a:noFill/>
                </a:ln>
                <a:solidFill>
                  <a:srgbClr val="FFFFFF"/>
                </a:solidFill>
                <a:effectLst/>
                <a:uLnTx/>
                <a:uFillTx/>
                <a:latin typeface="Franklin Gothic Book" panose="020B0503020102020204"/>
                <a:ea typeface="Verdana" panose="020B0604030504040204" pitchFamily="34" charset="0"/>
              </a:rPr>
              <a:t>October 22, 2025</a:t>
            </a:fld>
            <a:endParaRPr kumimoji="0" lang="en-US" sz="1600" b="0" i="0" u="none" strike="noStrike" kern="1200" cap="none" spc="0" normalizeH="0" baseline="0" noProof="0">
              <a:ln>
                <a:noFill/>
              </a:ln>
              <a:solidFill>
                <a:srgbClr val="FFFFFF"/>
              </a:solidFill>
              <a:effectLst/>
              <a:uLnTx/>
              <a:uFillTx/>
              <a:latin typeface="Franklin Gothic Book" panose="020B0503020102020204"/>
              <a:ea typeface="Verdana" panose="020B0604030504040204" pitchFamily="34" charset="0"/>
            </a:endParaRPr>
          </a:p>
        </p:txBody>
      </p:sp>
      <p:sp>
        <p:nvSpPr>
          <p:cNvPr id="13" name="Title 1">
            <a:extLst>
              <a:ext uri="{FF2B5EF4-FFF2-40B4-BE49-F238E27FC236}">
                <a16:creationId xmlns:a16="http://schemas.microsoft.com/office/drawing/2014/main" id="{610A65DE-65D5-B545-98A1-0DC1EFE89796}"/>
              </a:ext>
            </a:extLst>
          </p:cNvPr>
          <p:cNvSpPr>
            <a:spLocks noGrp="1"/>
          </p:cNvSpPr>
          <p:nvPr>
            <p:ph type="title"/>
          </p:nvPr>
        </p:nvSpPr>
        <p:spPr>
          <a:xfrm>
            <a:off x="6243638" y="416406"/>
            <a:ext cx="5486399" cy="2538892"/>
          </a:xfrm>
        </p:spPr>
        <p:txBody>
          <a:bodyPr/>
          <a:lstStyle/>
          <a:p>
            <a:r>
              <a:rPr lang="en-US">
                <a:solidFill>
                  <a:srgbClr val="6DC3DF"/>
                </a:solidFill>
                <a:latin typeface="Franklin Gothic Demi Cond"/>
                <a:ea typeface="Verdana"/>
              </a:rPr>
              <a:t>NORTHWELL HEALTH</a:t>
            </a:r>
            <a:br>
              <a:rPr lang="en-US">
                <a:solidFill>
                  <a:srgbClr val="6DC3DF"/>
                </a:solidFill>
                <a:latin typeface="Franklin Gothic Demi Cond"/>
                <a:ea typeface="Verdana"/>
              </a:rPr>
            </a:br>
            <a:r>
              <a:rPr lang="en-US">
                <a:solidFill>
                  <a:srgbClr val="6DC3DF"/>
                </a:solidFill>
                <a:latin typeface="Franklin Gothic Demi Cond"/>
                <a:ea typeface="Verdana"/>
              </a:rPr>
              <a:t>HEALTH HOME</a:t>
            </a:r>
            <a:endParaRPr lang="en-US">
              <a:solidFill>
                <a:srgbClr val="6DC3DF"/>
              </a:solidFill>
            </a:endParaRPr>
          </a:p>
        </p:txBody>
      </p:sp>
      <p:sp>
        <p:nvSpPr>
          <p:cNvPr id="14" name="Text Placeholder 4">
            <a:extLst>
              <a:ext uri="{FF2B5EF4-FFF2-40B4-BE49-F238E27FC236}">
                <a16:creationId xmlns:a16="http://schemas.microsoft.com/office/drawing/2014/main" id="{5AB2312D-5064-3CE7-31CC-A6EA7CD56402}"/>
              </a:ext>
            </a:extLst>
          </p:cNvPr>
          <p:cNvSpPr>
            <a:spLocks noGrp="1"/>
          </p:cNvSpPr>
          <p:nvPr>
            <p:ph type="body" sz="quarter" idx="19"/>
          </p:nvPr>
        </p:nvSpPr>
        <p:spPr>
          <a:xfrm>
            <a:off x="6243638" y="2955925"/>
            <a:ext cx="5486400" cy="804863"/>
          </a:xfrm>
        </p:spPr>
        <p:txBody>
          <a:bodyPr/>
          <a:lstStyle/>
          <a:p>
            <a:r>
              <a:rPr lang="en-US"/>
              <a:t>Program Information</a:t>
            </a:r>
          </a:p>
        </p:txBody>
      </p:sp>
    </p:spTree>
    <p:extLst>
      <p:ext uri="{BB962C8B-B14F-4D97-AF65-F5344CB8AC3E}">
        <p14:creationId xmlns:p14="http://schemas.microsoft.com/office/powerpoint/2010/main" val="128513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FE9F8-8305-0DDD-B69C-5B6D28232B9A}"/>
              </a:ext>
            </a:extLst>
          </p:cNvPr>
          <p:cNvSpPr>
            <a:spLocks noGrp="1"/>
          </p:cNvSpPr>
          <p:nvPr>
            <p:ph type="sldNum" sz="quarter" idx="11"/>
          </p:nvPr>
        </p:nvSpPr>
        <p:spPr/>
        <p:txBody>
          <a:bodyPr/>
          <a:lstStyle/>
          <a:p>
            <a:fld id="{63DCA5C9-2E11-4C67-86EB-AE1DE127DC64}" type="slidenum">
              <a:rPr lang="en-US" smtClean="0"/>
              <a:pPr/>
              <a:t>2</a:t>
            </a:fld>
            <a:endParaRPr lang="en-US"/>
          </a:p>
        </p:txBody>
      </p:sp>
      <p:sp>
        <p:nvSpPr>
          <p:cNvPr id="3" name="Date Placeholder 2">
            <a:extLst>
              <a:ext uri="{FF2B5EF4-FFF2-40B4-BE49-F238E27FC236}">
                <a16:creationId xmlns:a16="http://schemas.microsoft.com/office/drawing/2014/main" id="{BF23FCB4-0360-3298-B320-6A6C5B0BE025}"/>
              </a:ext>
            </a:extLst>
          </p:cNvPr>
          <p:cNvSpPr>
            <a:spLocks noGrp="1"/>
          </p:cNvSpPr>
          <p:nvPr>
            <p:ph type="dt" sz="half" idx="12"/>
          </p:nvPr>
        </p:nvSpPr>
        <p:spPr/>
        <p:txBody>
          <a:bodyPr/>
          <a:lstStyle/>
          <a:p>
            <a:fld id="{E45F47F2-DF6D-CF4C-9331-3C6E9BF445E3}" type="datetime4">
              <a:rPr lang="en-US" smtClean="0"/>
              <a:t>October 22, 2025</a:t>
            </a:fld>
            <a:endParaRPr lang="en-US"/>
          </a:p>
        </p:txBody>
      </p:sp>
      <p:sp>
        <p:nvSpPr>
          <p:cNvPr id="4" name="Title 3">
            <a:extLst>
              <a:ext uri="{FF2B5EF4-FFF2-40B4-BE49-F238E27FC236}">
                <a16:creationId xmlns:a16="http://schemas.microsoft.com/office/drawing/2014/main" id="{7735F7A2-180A-DAA3-1548-8D12D6179692}"/>
              </a:ext>
            </a:extLst>
          </p:cNvPr>
          <p:cNvSpPr>
            <a:spLocks noGrp="1"/>
          </p:cNvSpPr>
          <p:nvPr>
            <p:ph type="title"/>
          </p:nvPr>
        </p:nvSpPr>
        <p:spPr>
          <a:xfrm>
            <a:off x="461963" y="336064"/>
            <a:ext cx="11268075" cy="490416"/>
          </a:xfrm>
        </p:spPr>
        <p:txBody>
          <a:bodyPr/>
          <a:lstStyle/>
          <a:p>
            <a:r>
              <a:rPr lang="en-US"/>
              <a:t>HEALTH HOME – </a:t>
            </a:r>
            <a:r>
              <a:rPr lang="en-US">
                <a:solidFill>
                  <a:schemeClr val="accent2"/>
                </a:solidFill>
              </a:rPr>
              <a:t>PROGRAM OVERVIEW</a:t>
            </a:r>
          </a:p>
        </p:txBody>
      </p:sp>
      <p:cxnSp>
        <p:nvCxnSpPr>
          <p:cNvPr id="6" name="Straight Connector 5">
            <a:extLst>
              <a:ext uri="{FF2B5EF4-FFF2-40B4-BE49-F238E27FC236}">
                <a16:creationId xmlns:a16="http://schemas.microsoft.com/office/drawing/2014/main" id="{D10436F4-67D7-EA7D-4845-1F20932279A3}"/>
              </a:ext>
            </a:extLst>
          </p:cNvPr>
          <p:cNvCxnSpPr/>
          <p:nvPr/>
        </p:nvCxnSpPr>
        <p:spPr>
          <a:xfrm>
            <a:off x="457200" y="835269"/>
            <a:ext cx="1127283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12">
            <a:extLst>
              <a:ext uri="{FF2B5EF4-FFF2-40B4-BE49-F238E27FC236}">
                <a16:creationId xmlns:a16="http://schemas.microsoft.com/office/drawing/2014/main" id="{5BE01B02-46D6-61EC-81FF-2191EC962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493042" y="125802"/>
            <a:ext cx="555439" cy="4893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ECE73B-649E-8112-F2A7-47D5E28DF263}"/>
              </a:ext>
            </a:extLst>
          </p:cNvPr>
          <p:cNvSpPr txBox="1"/>
          <p:nvPr/>
        </p:nvSpPr>
        <p:spPr>
          <a:xfrm>
            <a:off x="397567" y="6526997"/>
            <a:ext cx="3628333"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30000" noProof="0">
                <a:ln>
                  <a:noFill/>
                </a:ln>
                <a:solidFill>
                  <a:srgbClr val="53565A"/>
                </a:solidFill>
                <a:effectLst/>
                <a:uLnTx/>
                <a:uFillTx/>
                <a:latin typeface="Franklin Gothic Book" panose="020B0503020102020204"/>
                <a:ea typeface="+mn-ea"/>
                <a:cs typeface="+mn-cs"/>
              </a:rPr>
              <a:t>1</a:t>
            </a:r>
            <a:r>
              <a:rPr kumimoji="0" lang="en-US" sz="800" b="0" i="1" u="none" strike="noStrike" kern="1200" cap="none" spc="0" normalizeH="0" baseline="0" noProof="0">
                <a:ln>
                  <a:noFill/>
                </a:ln>
                <a:solidFill>
                  <a:srgbClr val="53565A"/>
                </a:solidFill>
                <a:effectLst/>
                <a:uLnTx/>
                <a:uFillTx/>
                <a:latin typeface="Franklin Gothic Book" panose="020B0503020102020204"/>
                <a:ea typeface="+mn-ea"/>
                <a:cs typeface="+mn-cs"/>
              </a:rPr>
              <a:t>Enrollments over 5-year period</a:t>
            </a:r>
          </a:p>
        </p:txBody>
      </p:sp>
      <p:cxnSp>
        <p:nvCxnSpPr>
          <p:cNvPr id="8" name="Straight Connector 7">
            <a:extLst>
              <a:ext uri="{FF2B5EF4-FFF2-40B4-BE49-F238E27FC236}">
                <a16:creationId xmlns:a16="http://schemas.microsoft.com/office/drawing/2014/main" id="{0A1232D6-21BF-B7EE-EE70-D237764CC4C1}"/>
              </a:ext>
            </a:extLst>
          </p:cNvPr>
          <p:cNvCxnSpPr>
            <a:cxnSpLocks/>
          </p:cNvCxnSpPr>
          <p:nvPr/>
        </p:nvCxnSpPr>
        <p:spPr>
          <a:xfrm>
            <a:off x="463175" y="6292433"/>
            <a:ext cx="11268074" cy="0"/>
          </a:xfrm>
          <a:prstGeom prst="line">
            <a:avLst/>
          </a:prstGeom>
          <a:noFill/>
          <a:ln w="6350" cap="flat" cmpd="sng" algn="ctr">
            <a:solidFill>
              <a:srgbClr val="FFFFFF">
                <a:lumMod val="75000"/>
              </a:srgbClr>
            </a:solidFill>
            <a:prstDash val="solid"/>
          </a:ln>
          <a:effectLst/>
        </p:spPr>
      </p:cxnSp>
      <p:sp>
        <p:nvSpPr>
          <p:cNvPr id="43" name="TextBox 42">
            <a:extLst>
              <a:ext uri="{FF2B5EF4-FFF2-40B4-BE49-F238E27FC236}">
                <a16:creationId xmlns:a16="http://schemas.microsoft.com/office/drawing/2014/main" id="{6C838FAE-5790-952F-239E-3114DD618E10}"/>
              </a:ext>
            </a:extLst>
          </p:cNvPr>
          <p:cNvSpPr txBox="1"/>
          <p:nvPr/>
        </p:nvSpPr>
        <p:spPr>
          <a:xfrm>
            <a:off x="443482" y="973254"/>
            <a:ext cx="11300272" cy="523220"/>
          </a:xfrm>
          <a:prstGeom prst="rect">
            <a:avLst/>
          </a:prstGeom>
          <a:noFill/>
        </p:spPr>
        <p:txBody>
          <a:bodyPr wrap="square" lIns="0" rIns="0">
            <a:spAutoFit/>
          </a:bodyPr>
          <a:lstStyle/>
          <a:p>
            <a:pPr algn="ctr"/>
            <a:r>
              <a:rPr lang="en-US" sz="1400" b="0" i="0">
                <a:solidFill>
                  <a:srgbClr val="34383C"/>
                </a:solidFill>
                <a:effectLst/>
                <a:latin typeface="Franklin Gothic Book" panose="020B0503020102020204" pitchFamily="34" charset="0"/>
              </a:rPr>
              <a:t>Northwell Health's Health Home (for adults and children) is a New York State Medicaid care coordination program that provides access to medical, mental health, substance abuse, social and family support services to individuals who need them. Health Home services are free to those who qualify. </a:t>
            </a:r>
            <a:endParaRPr lang="en-US" sz="1400">
              <a:latin typeface="Franklin Gothic Book" panose="020B0503020102020204" pitchFamily="34" charset="0"/>
            </a:endParaRPr>
          </a:p>
        </p:txBody>
      </p:sp>
      <p:grpSp>
        <p:nvGrpSpPr>
          <p:cNvPr id="63" name="Group 62">
            <a:extLst>
              <a:ext uri="{FF2B5EF4-FFF2-40B4-BE49-F238E27FC236}">
                <a16:creationId xmlns:a16="http://schemas.microsoft.com/office/drawing/2014/main" id="{818E4884-CBC8-B395-119B-C6429F1E8F2D}"/>
              </a:ext>
            </a:extLst>
          </p:cNvPr>
          <p:cNvGrpSpPr/>
          <p:nvPr/>
        </p:nvGrpSpPr>
        <p:grpSpPr>
          <a:xfrm>
            <a:off x="429765" y="5110849"/>
            <a:ext cx="2718579" cy="986327"/>
            <a:chOff x="429765" y="5225149"/>
            <a:chExt cx="2718579" cy="986327"/>
          </a:xfrm>
        </p:grpSpPr>
        <p:sp>
          <p:nvSpPr>
            <p:cNvPr id="44" name="Rectangle: Rounded Corners 43">
              <a:extLst>
                <a:ext uri="{FF2B5EF4-FFF2-40B4-BE49-F238E27FC236}">
                  <a16:creationId xmlns:a16="http://schemas.microsoft.com/office/drawing/2014/main" id="{25CA6A92-E5C8-0EEC-F1CC-7D175FCF4A3B}"/>
                </a:ext>
              </a:extLst>
            </p:cNvPr>
            <p:cNvSpPr/>
            <p:nvPr/>
          </p:nvSpPr>
          <p:spPr bwMode="auto">
            <a:xfrm>
              <a:off x="429765" y="5225149"/>
              <a:ext cx="2718579" cy="986327"/>
            </a:xfrm>
            <a:prstGeom prst="roundRect">
              <a:avLst/>
            </a:prstGeom>
            <a:solidFill>
              <a:schemeClr val="bg1">
                <a:lumMod val="95000"/>
              </a:schemeClr>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sp>
          <p:nvSpPr>
            <p:cNvPr id="45" name="Oval 44">
              <a:extLst>
                <a:ext uri="{FF2B5EF4-FFF2-40B4-BE49-F238E27FC236}">
                  <a16:creationId xmlns:a16="http://schemas.microsoft.com/office/drawing/2014/main" id="{FB8AD2D2-5E10-30BF-1115-34B09B907D0C}"/>
                </a:ext>
              </a:extLst>
            </p:cNvPr>
            <p:cNvSpPr/>
            <p:nvPr/>
          </p:nvSpPr>
          <p:spPr bwMode="auto">
            <a:xfrm>
              <a:off x="615104" y="5497167"/>
              <a:ext cx="422463" cy="422463"/>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sp>
          <p:nvSpPr>
            <p:cNvPr id="46" name="TextBox 45">
              <a:extLst>
                <a:ext uri="{FF2B5EF4-FFF2-40B4-BE49-F238E27FC236}">
                  <a16:creationId xmlns:a16="http://schemas.microsoft.com/office/drawing/2014/main" id="{BDACEEE4-16D2-AE95-6D1C-18CC44B00B96}"/>
                </a:ext>
              </a:extLst>
            </p:cNvPr>
            <p:cNvSpPr txBox="1"/>
            <p:nvPr/>
          </p:nvSpPr>
          <p:spPr>
            <a:xfrm>
              <a:off x="1153511" y="5356032"/>
              <a:ext cx="1837530" cy="753377"/>
            </a:xfrm>
            <a:prstGeom prst="rect">
              <a:avLst/>
            </a:prstGeom>
            <a:noFill/>
          </p:spPr>
          <p:txBody>
            <a:bodyPr wrap="square" lIns="0" tIns="0" rIns="0" bIns="0" rtlCol="0" anchor="t">
              <a:normAutofit lnSpcReduction="10000"/>
            </a:bodyPr>
            <a:lstStyle/>
            <a:p>
              <a:pPr marL="0" indent="0" algn="l">
                <a:lnSpc>
                  <a:spcPct val="120000"/>
                </a:lnSpc>
                <a:spcAft>
                  <a:spcPts val="600"/>
                </a:spcAft>
              </a:pPr>
              <a:r>
                <a:rPr lang="en-US" sz="1000" b="0" i="0">
                  <a:solidFill>
                    <a:schemeClr val="accent2">
                      <a:lumMod val="50000"/>
                    </a:schemeClr>
                  </a:solidFill>
                  <a:latin typeface="Franklin Gothic Demi" panose="020B0703020102020204" pitchFamily="34" charset="0"/>
                  <a:ea typeface="Verdana" panose="020B0604030504040204" pitchFamily="34" charset="0"/>
                  <a:cs typeface="Verdana" panose="020B0604030504040204" pitchFamily="34" charset="0"/>
                </a:rPr>
                <a:t>Social Needs</a:t>
              </a:r>
              <a:br>
                <a:rPr lang="en-US" sz="1000" b="0" i="0">
                  <a:solidFill>
                    <a:schemeClr val="tx1"/>
                  </a:solidFill>
                  <a:latin typeface="Franklin Gothic Demi" panose="020B0703020102020204" pitchFamily="34" charset="0"/>
                  <a:ea typeface="Verdana" panose="020B0604030504040204" pitchFamily="34" charset="0"/>
                  <a:cs typeface="Verdana" panose="020B0604030504040204" pitchFamily="34" charset="0"/>
                </a:rPr>
              </a:br>
              <a:r>
                <a:rPr lang="en-US" sz="800" b="0" i="0">
                  <a:solidFill>
                    <a:schemeClr val="tx1"/>
                  </a:solidFill>
                  <a:ea typeface="Verdana" panose="020B0604030504040204" pitchFamily="34" charset="0"/>
                  <a:cs typeface="Verdana" panose="020B0604030504040204" pitchFamily="34" charset="0"/>
                </a:rPr>
                <a:t>Linkage to resources such as food pantries, housing resources, and benefits applications (SSI/SSD/Temporary Assistance)</a:t>
              </a:r>
              <a:endParaRPr lang="en-US" sz="1000" b="0" i="0">
                <a:solidFill>
                  <a:schemeClr val="tx1"/>
                </a:solidFill>
                <a:latin typeface="+mn-lt"/>
                <a:ea typeface="Verdana" panose="020B0604030504040204" pitchFamily="34" charset="0"/>
                <a:cs typeface="Verdana" panose="020B0604030504040204" pitchFamily="34" charset="0"/>
              </a:endParaRPr>
            </a:p>
          </p:txBody>
        </p:sp>
        <p:pic>
          <p:nvPicPr>
            <p:cNvPr id="47" name="Graphic 46" descr="Grocery bag with solid fill">
              <a:extLst>
                <a:ext uri="{FF2B5EF4-FFF2-40B4-BE49-F238E27FC236}">
                  <a16:creationId xmlns:a16="http://schemas.microsoft.com/office/drawing/2014/main" id="{F2FD0961-F638-81D0-1C71-A87611812D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3082" y="5570597"/>
              <a:ext cx="261744" cy="261744"/>
            </a:xfrm>
            <a:prstGeom prst="rect">
              <a:avLst/>
            </a:prstGeom>
          </p:spPr>
        </p:pic>
      </p:grpSp>
      <p:grpSp>
        <p:nvGrpSpPr>
          <p:cNvPr id="65" name="Group 64">
            <a:extLst>
              <a:ext uri="{FF2B5EF4-FFF2-40B4-BE49-F238E27FC236}">
                <a16:creationId xmlns:a16="http://schemas.microsoft.com/office/drawing/2014/main" id="{E42F95B2-3898-8883-2DE6-E21A6E9F9157}"/>
              </a:ext>
            </a:extLst>
          </p:cNvPr>
          <p:cNvGrpSpPr/>
          <p:nvPr/>
        </p:nvGrpSpPr>
        <p:grpSpPr>
          <a:xfrm>
            <a:off x="3279597" y="5110849"/>
            <a:ext cx="2718579" cy="986327"/>
            <a:chOff x="3279597" y="5225149"/>
            <a:chExt cx="2718579" cy="986327"/>
          </a:xfrm>
        </p:grpSpPr>
        <p:sp>
          <p:nvSpPr>
            <p:cNvPr id="50" name="Rectangle: Rounded Corners 49">
              <a:extLst>
                <a:ext uri="{FF2B5EF4-FFF2-40B4-BE49-F238E27FC236}">
                  <a16:creationId xmlns:a16="http://schemas.microsoft.com/office/drawing/2014/main" id="{DB9E7C37-87CE-6118-1AB9-85D81020F532}"/>
                </a:ext>
              </a:extLst>
            </p:cNvPr>
            <p:cNvSpPr/>
            <p:nvPr/>
          </p:nvSpPr>
          <p:spPr bwMode="auto">
            <a:xfrm>
              <a:off x="3279597" y="5225149"/>
              <a:ext cx="2718579" cy="986327"/>
            </a:xfrm>
            <a:prstGeom prst="roundRect">
              <a:avLst/>
            </a:prstGeom>
            <a:solidFill>
              <a:schemeClr val="bg1">
                <a:lumMod val="95000"/>
              </a:schemeClr>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sp>
          <p:nvSpPr>
            <p:cNvPr id="51" name="Oval 50">
              <a:extLst>
                <a:ext uri="{FF2B5EF4-FFF2-40B4-BE49-F238E27FC236}">
                  <a16:creationId xmlns:a16="http://schemas.microsoft.com/office/drawing/2014/main" id="{35939ADC-410C-3375-F793-5FB16608A0B5}"/>
                </a:ext>
              </a:extLst>
            </p:cNvPr>
            <p:cNvSpPr/>
            <p:nvPr/>
          </p:nvSpPr>
          <p:spPr bwMode="auto">
            <a:xfrm>
              <a:off x="3464936" y="5497167"/>
              <a:ext cx="422463" cy="422463"/>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sp>
          <p:nvSpPr>
            <p:cNvPr id="52" name="TextBox 51">
              <a:extLst>
                <a:ext uri="{FF2B5EF4-FFF2-40B4-BE49-F238E27FC236}">
                  <a16:creationId xmlns:a16="http://schemas.microsoft.com/office/drawing/2014/main" id="{18E78EEF-A67A-2212-65B6-0BFCC6BE99E6}"/>
                </a:ext>
              </a:extLst>
            </p:cNvPr>
            <p:cNvSpPr txBox="1"/>
            <p:nvPr/>
          </p:nvSpPr>
          <p:spPr>
            <a:xfrm>
              <a:off x="4003343" y="5349512"/>
              <a:ext cx="1931083" cy="750364"/>
            </a:xfrm>
            <a:prstGeom prst="rect">
              <a:avLst/>
            </a:prstGeom>
            <a:noFill/>
          </p:spPr>
          <p:txBody>
            <a:bodyPr wrap="square" lIns="0" tIns="0" rIns="0" bIns="0" rtlCol="0" anchor="t">
              <a:normAutofit lnSpcReduction="10000"/>
            </a:bodyPr>
            <a:lstStyle/>
            <a:p>
              <a:pPr marL="0" indent="0" algn="l">
                <a:lnSpc>
                  <a:spcPct val="120000"/>
                </a:lnSpc>
                <a:spcAft>
                  <a:spcPts val="600"/>
                </a:spcAft>
              </a:pPr>
              <a:r>
                <a:rPr lang="en-US" sz="1000" b="0" i="0">
                  <a:solidFill>
                    <a:schemeClr val="accent2">
                      <a:lumMod val="50000"/>
                    </a:schemeClr>
                  </a:solidFill>
                  <a:latin typeface="Franklin Gothic Demi" panose="020B0703020102020204" pitchFamily="34" charset="0"/>
                  <a:ea typeface="Verdana" panose="020B0604030504040204" pitchFamily="34" charset="0"/>
                  <a:cs typeface="Verdana" panose="020B0604030504040204" pitchFamily="34" charset="0"/>
                </a:rPr>
                <a:t>Medical Needs</a:t>
              </a:r>
              <a:br>
                <a:rPr lang="en-US" sz="1000" b="0" i="0">
                  <a:solidFill>
                    <a:schemeClr val="tx1"/>
                  </a:solidFill>
                  <a:latin typeface="Franklin Gothic Demi" panose="020B0703020102020204" pitchFamily="34" charset="0"/>
                  <a:ea typeface="Verdana" panose="020B0604030504040204" pitchFamily="34" charset="0"/>
                  <a:cs typeface="Verdana" panose="020B0604030504040204" pitchFamily="34" charset="0"/>
                </a:rPr>
              </a:br>
              <a:r>
                <a:rPr lang="en-US" sz="800" b="0" i="0">
                  <a:solidFill>
                    <a:schemeClr val="tx1"/>
                  </a:solidFill>
                  <a:ea typeface="Verdana" panose="020B0604030504040204" pitchFamily="34" charset="0"/>
                  <a:cs typeface="Verdana" panose="020B0604030504040204" pitchFamily="34" charset="0"/>
                </a:rPr>
                <a:t>Linkage to providers and provider collaboration, with the goal of improving healthcare access, and overall member health knowledge and outcomes</a:t>
              </a:r>
              <a:endParaRPr lang="en-US" sz="1000" b="0" i="0">
                <a:solidFill>
                  <a:schemeClr val="tx1"/>
                </a:solidFill>
                <a:latin typeface="+mn-lt"/>
                <a:ea typeface="Verdana" panose="020B0604030504040204" pitchFamily="34" charset="0"/>
                <a:cs typeface="Verdana" panose="020B0604030504040204" pitchFamily="34" charset="0"/>
              </a:endParaRPr>
            </a:p>
          </p:txBody>
        </p:sp>
        <p:pic>
          <p:nvPicPr>
            <p:cNvPr id="62" name="Graphic 61" descr="Medical with solid fill">
              <a:extLst>
                <a:ext uri="{FF2B5EF4-FFF2-40B4-BE49-F238E27FC236}">
                  <a16:creationId xmlns:a16="http://schemas.microsoft.com/office/drawing/2014/main" id="{E750E325-BFAA-0EB1-3961-6F67C239ACC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29675" y="5568001"/>
              <a:ext cx="294637" cy="294637"/>
            </a:xfrm>
            <a:prstGeom prst="rect">
              <a:avLst/>
            </a:prstGeom>
          </p:spPr>
        </p:pic>
      </p:grpSp>
      <p:grpSp>
        <p:nvGrpSpPr>
          <p:cNvPr id="67" name="Group 66">
            <a:extLst>
              <a:ext uri="{FF2B5EF4-FFF2-40B4-BE49-F238E27FC236}">
                <a16:creationId xmlns:a16="http://schemas.microsoft.com/office/drawing/2014/main" id="{C61B5764-DC5B-BBA9-AB09-19F223C1ED20}"/>
              </a:ext>
            </a:extLst>
          </p:cNvPr>
          <p:cNvGrpSpPr/>
          <p:nvPr/>
        </p:nvGrpSpPr>
        <p:grpSpPr>
          <a:xfrm>
            <a:off x="6129428" y="5110849"/>
            <a:ext cx="2718579" cy="986327"/>
            <a:chOff x="6129428" y="5225149"/>
            <a:chExt cx="2718579" cy="986327"/>
          </a:xfrm>
        </p:grpSpPr>
        <p:sp>
          <p:nvSpPr>
            <p:cNvPr id="54" name="Rectangle: Rounded Corners 53">
              <a:extLst>
                <a:ext uri="{FF2B5EF4-FFF2-40B4-BE49-F238E27FC236}">
                  <a16:creationId xmlns:a16="http://schemas.microsoft.com/office/drawing/2014/main" id="{DA31C45B-1E92-2598-C719-9AFC5E6F4D99}"/>
                </a:ext>
              </a:extLst>
            </p:cNvPr>
            <p:cNvSpPr/>
            <p:nvPr/>
          </p:nvSpPr>
          <p:spPr bwMode="auto">
            <a:xfrm>
              <a:off x="6129428" y="5225149"/>
              <a:ext cx="2718579" cy="986327"/>
            </a:xfrm>
            <a:prstGeom prst="roundRect">
              <a:avLst/>
            </a:prstGeom>
            <a:solidFill>
              <a:schemeClr val="bg1">
                <a:lumMod val="95000"/>
              </a:schemeClr>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sp>
          <p:nvSpPr>
            <p:cNvPr id="55" name="Oval 54">
              <a:extLst>
                <a:ext uri="{FF2B5EF4-FFF2-40B4-BE49-F238E27FC236}">
                  <a16:creationId xmlns:a16="http://schemas.microsoft.com/office/drawing/2014/main" id="{1F5C1C11-B048-967F-B42C-63DB7A0ECF92}"/>
                </a:ext>
              </a:extLst>
            </p:cNvPr>
            <p:cNvSpPr/>
            <p:nvPr/>
          </p:nvSpPr>
          <p:spPr bwMode="auto">
            <a:xfrm>
              <a:off x="6314767" y="5497167"/>
              <a:ext cx="422463" cy="422463"/>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sp>
          <p:nvSpPr>
            <p:cNvPr id="56" name="TextBox 55">
              <a:extLst>
                <a:ext uri="{FF2B5EF4-FFF2-40B4-BE49-F238E27FC236}">
                  <a16:creationId xmlns:a16="http://schemas.microsoft.com/office/drawing/2014/main" id="{0974D7DE-9AC8-CE4B-516E-090DCFEF5076}"/>
                </a:ext>
              </a:extLst>
            </p:cNvPr>
            <p:cNvSpPr txBox="1"/>
            <p:nvPr/>
          </p:nvSpPr>
          <p:spPr>
            <a:xfrm>
              <a:off x="6853174" y="5349512"/>
              <a:ext cx="1931083" cy="750364"/>
            </a:xfrm>
            <a:prstGeom prst="rect">
              <a:avLst/>
            </a:prstGeom>
            <a:noFill/>
          </p:spPr>
          <p:txBody>
            <a:bodyPr wrap="square" lIns="0" tIns="0" rIns="0" bIns="0" rtlCol="0" anchor="t">
              <a:normAutofit lnSpcReduction="10000"/>
            </a:bodyPr>
            <a:lstStyle/>
            <a:p>
              <a:pPr marL="0" indent="0" algn="l">
                <a:lnSpc>
                  <a:spcPct val="120000"/>
                </a:lnSpc>
                <a:spcAft>
                  <a:spcPts val="600"/>
                </a:spcAft>
              </a:pPr>
              <a:r>
                <a:rPr lang="en-US" sz="1000" b="0" i="0">
                  <a:solidFill>
                    <a:schemeClr val="accent2">
                      <a:lumMod val="50000"/>
                    </a:schemeClr>
                  </a:solidFill>
                  <a:latin typeface="Franklin Gothic Demi" panose="020B0703020102020204" pitchFamily="34" charset="0"/>
                  <a:ea typeface="Verdana" panose="020B0604030504040204" pitchFamily="34" charset="0"/>
                  <a:cs typeface="Verdana" panose="020B0604030504040204" pitchFamily="34" charset="0"/>
                </a:rPr>
                <a:t>Behavioral Health Needs</a:t>
              </a:r>
              <a:br>
                <a:rPr lang="en-US" sz="1000" b="0" i="0">
                  <a:solidFill>
                    <a:schemeClr val="tx1"/>
                  </a:solidFill>
                  <a:latin typeface="Franklin Gothic Demi" panose="020B0703020102020204" pitchFamily="34" charset="0"/>
                  <a:ea typeface="Verdana" panose="020B0604030504040204" pitchFamily="34" charset="0"/>
                  <a:cs typeface="Verdana" panose="020B0604030504040204" pitchFamily="34" charset="0"/>
                </a:rPr>
              </a:br>
              <a:r>
                <a:rPr lang="en-US" sz="800" b="0" i="0">
                  <a:solidFill>
                    <a:schemeClr val="tx1"/>
                  </a:solidFill>
                  <a:ea typeface="Verdana" panose="020B0604030504040204" pitchFamily="34" charset="0"/>
                  <a:cs typeface="Verdana" panose="020B0604030504040204" pitchFamily="34" charset="0"/>
                </a:rPr>
                <a:t>Linkage to BH providers, assistance with managing diagnosis and transition to specialty programs designed to provide support tailored to a member’s needs</a:t>
              </a:r>
              <a:endParaRPr lang="en-US" sz="1000" b="0" i="0">
                <a:solidFill>
                  <a:schemeClr val="tx1"/>
                </a:solidFill>
                <a:latin typeface="+mn-lt"/>
                <a:ea typeface="Verdana" panose="020B0604030504040204" pitchFamily="34" charset="0"/>
                <a:cs typeface="Verdana" panose="020B0604030504040204" pitchFamily="34" charset="0"/>
              </a:endParaRPr>
            </a:p>
          </p:txBody>
        </p:sp>
        <p:pic>
          <p:nvPicPr>
            <p:cNvPr id="64" name="Graphic 63" descr="Head with gears with solid fill">
              <a:extLst>
                <a:ext uri="{FF2B5EF4-FFF2-40B4-BE49-F238E27FC236}">
                  <a16:creationId xmlns:a16="http://schemas.microsoft.com/office/drawing/2014/main" id="{85913640-5D7F-1106-D03A-EBDF3EF34D4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404457" y="5573843"/>
              <a:ext cx="261744" cy="261744"/>
            </a:xfrm>
            <a:prstGeom prst="rect">
              <a:avLst/>
            </a:prstGeom>
          </p:spPr>
        </p:pic>
      </p:grpSp>
      <p:grpSp>
        <p:nvGrpSpPr>
          <p:cNvPr id="68" name="Group 67">
            <a:extLst>
              <a:ext uri="{FF2B5EF4-FFF2-40B4-BE49-F238E27FC236}">
                <a16:creationId xmlns:a16="http://schemas.microsoft.com/office/drawing/2014/main" id="{767C791B-0146-1C36-6C61-65DBD913314F}"/>
              </a:ext>
            </a:extLst>
          </p:cNvPr>
          <p:cNvGrpSpPr/>
          <p:nvPr/>
        </p:nvGrpSpPr>
        <p:grpSpPr>
          <a:xfrm>
            <a:off x="8979260" y="5110849"/>
            <a:ext cx="2718579" cy="986327"/>
            <a:chOff x="8979260" y="5225149"/>
            <a:chExt cx="2718579" cy="986327"/>
          </a:xfrm>
        </p:grpSpPr>
        <p:sp>
          <p:nvSpPr>
            <p:cNvPr id="58" name="Rectangle: Rounded Corners 57">
              <a:extLst>
                <a:ext uri="{FF2B5EF4-FFF2-40B4-BE49-F238E27FC236}">
                  <a16:creationId xmlns:a16="http://schemas.microsoft.com/office/drawing/2014/main" id="{CDABBD13-05F3-023E-FE05-C804EB5CC4BB}"/>
                </a:ext>
              </a:extLst>
            </p:cNvPr>
            <p:cNvSpPr/>
            <p:nvPr/>
          </p:nvSpPr>
          <p:spPr bwMode="auto">
            <a:xfrm>
              <a:off x="8979260" y="5225149"/>
              <a:ext cx="2718579" cy="986327"/>
            </a:xfrm>
            <a:prstGeom prst="roundRect">
              <a:avLst/>
            </a:prstGeom>
            <a:solidFill>
              <a:schemeClr val="bg1">
                <a:lumMod val="95000"/>
              </a:schemeClr>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sp>
          <p:nvSpPr>
            <p:cNvPr id="59" name="Oval 58">
              <a:extLst>
                <a:ext uri="{FF2B5EF4-FFF2-40B4-BE49-F238E27FC236}">
                  <a16:creationId xmlns:a16="http://schemas.microsoft.com/office/drawing/2014/main" id="{7E871A37-C727-5BAE-2FCF-975DD53C4C07}"/>
                </a:ext>
              </a:extLst>
            </p:cNvPr>
            <p:cNvSpPr/>
            <p:nvPr/>
          </p:nvSpPr>
          <p:spPr bwMode="auto">
            <a:xfrm>
              <a:off x="9164599" y="5497167"/>
              <a:ext cx="422463" cy="422463"/>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sp>
          <p:nvSpPr>
            <p:cNvPr id="60" name="TextBox 59">
              <a:extLst>
                <a:ext uri="{FF2B5EF4-FFF2-40B4-BE49-F238E27FC236}">
                  <a16:creationId xmlns:a16="http://schemas.microsoft.com/office/drawing/2014/main" id="{C29B6F4A-172F-32B2-B44F-C9E7A712F146}"/>
                </a:ext>
              </a:extLst>
            </p:cNvPr>
            <p:cNvSpPr txBox="1"/>
            <p:nvPr/>
          </p:nvSpPr>
          <p:spPr>
            <a:xfrm>
              <a:off x="9703006" y="5303871"/>
              <a:ext cx="1931083" cy="852049"/>
            </a:xfrm>
            <a:prstGeom prst="rect">
              <a:avLst/>
            </a:prstGeom>
            <a:noFill/>
          </p:spPr>
          <p:txBody>
            <a:bodyPr wrap="square" lIns="0" tIns="0" rIns="0" bIns="0" rtlCol="0" anchor="t">
              <a:normAutofit/>
            </a:bodyPr>
            <a:lstStyle/>
            <a:p>
              <a:pPr marL="0" indent="0" algn="l">
                <a:lnSpc>
                  <a:spcPct val="120000"/>
                </a:lnSpc>
                <a:spcAft>
                  <a:spcPts val="600"/>
                </a:spcAft>
              </a:pPr>
              <a:r>
                <a:rPr lang="en-US" sz="1000" b="0" i="0">
                  <a:solidFill>
                    <a:schemeClr val="accent2">
                      <a:lumMod val="50000"/>
                    </a:schemeClr>
                  </a:solidFill>
                  <a:latin typeface="Franklin Gothic Demi" panose="020B0703020102020204" pitchFamily="34" charset="0"/>
                  <a:ea typeface="Verdana" panose="020B0604030504040204" pitchFamily="34" charset="0"/>
                  <a:cs typeface="Verdana" panose="020B0604030504040204" pitchFamily="34" charset="0"/>
                </a:rPr>
                <a:t>General Support Needs</a:t>
              </a:r>
              <a:br>
                <a:rPr lang="en-US" sz="1000" b="0" i="0">
                  <a:solidFill>
                    <a:schemeClr val="tx1"/>
                  </a:solidFill>
                  <a:latin typeface="Franklin Gothic Demi" panose="020B0703020102020204" pitchFamily="34" charset="0"/>
                  <a:ea typeface="Verdana" panose="020B0604030504040204" pitchFamily="34" charset="0"/>
                  <a:cs typeface="Verdana" panose="020B0604030504040204" pitchFamily="34" charset="0"/>
                </a:rPr>
              </a:br>
              <a:r>
                <a:rPr lang="en-US" sz="800" b="0" i="0">
                  <a:solidFill>
                    <a:schemeClr val="tx1"/>
                  </a:solidFill>
                  <a:ea typeface="Verdana" panose="020B0604030504040204" pitchFamily="34" charset="0"/>
                  <a:cs typeface="Verdana" panose="020B0604030504040204" pitchFamily="34" charset="0"/>
                </a:rPr>
                <a:t>Identification of secondary caregivers, family support systems, linkage to respite services and connection to general support systems and community resources.</a:t>
              </a:r>
            </a:p>
          </p:txBody>
        </p:sp>
        <p:pic>
          <p:nvPicPr>
            <p:cNvPr id="66" name="Graphic 65" descr="Group of men with solid fill">
              <a:extLst>
                <a:ext uri="{FF2B5EF4-FFF2-40B4-BE49-F238E27FC236}">
                  <a16:creationId xmlns:a16="http://schemas.microsoft.com/office/drawing/2014/main" id="{B83691DC-866C-86FB-5EA0-ABE2DE9E0E0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246640" y="5573843"/>
              <a:ext cx="261744" cy="261744"/>
            </a:xfrm>
            <a:prstGeom prst="rect">
              <a:avLst/>
            </a:prstGeom>
          </p:spPr>
        </p:pic>
      </p:grpSp>
      <p:sp>
        <p:nvSpPr>
          <p:cNvPr id="70" name="TextBox 69">
            <a:extLst>
              <a:ext uri="{FF2B5EF4-FFF2-40B4-BE49-F238E27FC236}">
                <a16:creationId xmlns:a16="http://schemas.microsoft.com/office/drawing/2014/main" id="{2423D004-FAC6-26B4-643C-A67D3EAD22F5}"/>
              </a:ext>
            </a:extLst>
          </p:cNvPr>
          <p:cNvSpPr txBox="1"/>
          <p:nvPr/>
        </p:nvSpPr>
        <p:spPr>
          <a:xfrm>
            <a:off x="2449523" y="4088800"/>
            <a:ext cx="9089365" cy="830997"/>
          </a:xfrm>
          <a:prstGeom prst="rect">
            <a:avLst/>
          </a:prstGeom>
          <a:noFill/>
        </p:spPr>
        <p:txBody>
          <a:bodyPr wrap="square">
            <a:spAutoFit/>
          </a:bodyPr>
          <a:lstStyle/>
          <a:p>
            <a:r>
              <a:rPr kumimoji="0" lang="en-US" sz="1200" b="0" i="0" u="none" strike="noStrike" kern="1200" cap="none" spc="0" normalizeH="0" baseline="0" noProof="0">
                <a:ln>
                  <a:noFill/>
                </a:ln>
                <a:solidFill>
                  <a:srgbClr val="414141"/>
                </a:solidFill>
                <a:effectLst/>
                <a:uLnTx/>
                <a:uFillTx/>
              </a:rPr>
              <a:t>Utilizing a Person-Centered approach, </a:t>
            </a:r>
            <a:r>
              <a:rPr lang="en-US" sz="1200">
                <a:solidFill>
                  <a:srgbClr val="414141"/>
                </a:solidFill>
              </a:rPr>
              <a:t>w</a:t>
            </a:r>
            <a:r>
              <a:rPr kumimoji="0" lang="en-US" sz="1200" b="0" i="0" u="none" strike="noStrike" kern="1200" cap="none" spc="0" normalizeH="0" baseline="0" noProof="0" err="1">
                <a:ln>
                  <a:noFill/>
                </a:ln>
                <a:solidFill>
                  <a:srgbClr val="414141"/>
                </a:solidFill>
                <a:effectLst/>
                <a:uLnTx/>
                <a:uFillTx/>
              </a:rPr>
              <a:t>e’ve</a:t>
            </a:r>
            <a:r>
              <a:rPr kumimoji="0" lang="en-US" sz="1200" b="0" i="0" u="none" strike="noStrike" kern="1200" cap="none" spc="0" normalizeH="0" baseline="0" noProof="0">
                <a:ln>
                  <a:noFill/>
                </a:ln>
                <a:solidFill>
                  <a:srgbClr val="414141"/>
                </a:solidFill>
                <a:effectLst/>
                <a:uLnTx/>
                <a:uFillTx/>
              </a:rPr>
              <a:t> served over </a:t>
            </a:r>
            <a:r>
              <a:rPr lang="en-US" sz="1200" b="1">
                <a:solidFill>
                  <a:srgbClr val="003CA5"/>
                </a:solidFill>
              </a:rPr>
              <a:t>53</a:t>
            </a:r>
            <a:r>
              <a:rPr kumimoji="0" lang="en-US" sz="1200" b="1" i="0" u="none" strike="noStrike" kern="1200" cap="none" spc="0" normalizeH="0" baseline="0" noProof="0">
                <a:ln>
                  <a:noFill/>
                </a:ln>
                <a:solidFill>
                  <a:srgbClr val="003CA5"/>
                </a:solidFill>
                <a:effectLst/>
                <a:uLnTx/>
                <a:uFillTx/>
              </a:rPr>
              <a:t>,000</a:t>
            </a:r>
            <a:r>
              <a:rPr kumimoji="0" lang="en-US" sz="1200" b="0" i="0" u="none" strike="noStrike" kern="1200" cap="none" spc="0" normalizeH="0" baseline="30000" noProof="0">
                <a:ln>
                  <a:noFill/>
                </a:ln>
                <a:solidFill>
                  <a:srgbClr val="414141"/>
                </a:solidFill>
                <a:effectLst/>
                <a:uLnTx/>
                <a:uFillTx/>
              </a:rPr>
              <a:t>1</a:t>
            </a:r>
            <a:r>
              <a:rPr kumimoji="0" lang="en-US" sz="1200" b="0" i="0" u="none" strike="noStrike" kern="1200" cap="none" spc="0" normalizeH="0" baseline="0" noProof="0">
                <a:ln>
                  <a:noFill/>
                </a:ln>
                <a:solidFill>
                  <a:srgbClr val="414141"/>
                </a:solidFill>
                <a:effectLst/>
                <a:uLnTx/>
                <a:uFillTx/>
              </a:rPr>
              <a:t> of the most vulnerable patients of the Northwell Health system – </a:t>
            </a:r>
            <a:br>
              <a:rPr kumimoji="0" lang="en-US" sz="1200" b="0" i="0" u="none" strike="noStrike" kern="1200" cap="none" spc="0" normalizeH="0" baseline="0" noProof="0">
                <a:ln>
                  <a:noFill/>
                </a:ln>
                <a:solidFill>
                  <a:srgbClr val="414141"/>
                </a:solidFill>
                <a:effectLst/>
                <a:uLnTx/>
                <a:uFillTx/>
              </a:rPr>
            </a:br>
            <a:r>
              <a:rPr kumimoji="0" lang="en-US" sz="1200" b="0" i="0" u="none" strike="noStrike" kern="1200" cap="none" spc="0" normalizeH="0" baseline="0" noProof="0">
                <a:ln>
                  <a:noFill/>
                </a:ln>
                <a:solidFill>
                  <a:srgbClr val="414141"/>
                </a:solidFill>
                <a:effectLst/>
                <a:uLnTx/>
                <a:uFillTx/>
              </a:rPr>
              <a:t>Medicaid beneficiaries with multiple medical &amp; behavioral health conditions.</a:t>
            </a:r>
          </a:p>
          <a:p>
            <a:endParaRPr kumimoji="0" lang="en-US" sz="1200" b="0" i="0" u="none" strike="noStrike" kern="1200" cap="none" spc="0" normalizeH="0" baseline="0" noProof="0">
              <a:ln>
                <a:noFill/>
              </a:ln>
              <a:solidFill>
                <a:srgbClr val="414141"/>
              </a:solidFill>
              <a:effectLst/>
              <a:uLnTx/>
              <a:uFillTx/>
              <a:latin typeface="Franklin Gothic Medium" panose="020B0603020102020204" pitchFamily="34" charset="0"/>
            </a:endParaRPr>
          </a:p>
          <a:p>
            <a:r>
              <a:rPr lang="en-US" sz="1200">
                <a:solidFill>
                  <a:schemeClr val="accent2">
                    <a:lumMod val="50000"/>
                  </a:schemeClr>
                </a:solidFill>
                <a:latin typeface="Franklin Gothic Demi" panose="020B0703020102020204" pitchFamily="34" charset="0"/>
              </a:rPr>
              <a:t>Members work collaboratively with their care manager and team, addressing:</a:t>
            </a:r>
            <a:endParaRPr kumimoji="0" lang="en-US" sz="1200" b="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ndParaRPr>
          </a:p>
        </p:txBody>
      </p:sp>
      <p:grpSp>
        <p:nvGrpSpPr>
          <p:cNvPr id="81" name="Group 80">
            <a:extLst>
              <a:ext uri="{FF2B5EF4-FFF2-40B4-BE49-F238E27FC236}">
                <a16:creationId xmlns:a16="http://schemas.microsoft.com/office/drawing/2014/main" id="{3825FD9B-7BB8-7D5A-49C0-6FAE65DB96C2}"/>
              </a:ext>
            </a:extLst>
          </p:cNvPr>
          <p:cNvGrpSpPr/>
          <p:nvPr/>
        </p:nvGrpSpPr>
        <p:grpSpPr>
          <a:xfrm>
            <a:off x="1361585" y="1648360"/>
            <a:ext cx="9468831" cy="2212474"/>
            <a:chOff x="462756" y="1648360"/>
            <a:chExt cx="9468831" cy="2212474"/>
          </a:xfrm>
        </p:grpSpPr>
        <p:sp>
          <p:nvSpPr>
            <p:cNvPr id="11" name="Rectangle 10">
              <a:extLst>
                <a:ext uri="{FF2B5EF4-FFF2-40B4-BE49-F238E27FC236}">
                  <a16:creationId xmlns:a16="http://schemas.microsoft.com/office/drawing/2014/main" id="{ECEA1F6D-D560-59CA-8361-1ECBA5A522B1}"/>
                </a:ext>
              </a:extLst>
            </p:cNvPr>
            <p:cNvSpPr/>
            <p:nvPr/>
          </p:nvSpPr>
          <p:spPr>
            <a:xfrm>
              <a:off x="1037567" y="2131899"/>
              <a:ext cx="4849300" cy="1313436"/>
            </a:xfrm>
            <a:prstGeom prst="rect">
              <a:avLst/>
            </a:prstGeom>
            <a:noFill/>
            <a:ln w="19050">
              <a:noFill/>
              <a:prstDash val="solid"/>
            </a:ln>
          </p:spPr>
          <p:txBody>
            <a:bodyPr wrap="square" anchor="t">
              <a:spAutoFit/>
            </a:bodyPr>
            <a:lstStyle/>
            <a:p>
              <a:pPr marL="285750" marR="0" lvl="0" indent="-285750" algn="l" defTabSz="457200" rtl="0" eaLnBrk="1" fontAlgn="auto" latinLnBrk="0" hangingPunct="1">
                <a:lnSpc>
                  <a:spcPct val="150000"/>
                </a:lnSpc>
                <a:spcBef>
                  <a:spcPts val="0"/>
                </a:spcBef>
                <a:spcAft>
                  <a:spcPts val="0"/>
                </a:spcAft>
                <a:buClr>
                  <a:srgbClr val="414141"/>
                </a:buClr>
                <a:buSzTx/>
                <a:buFontTx/>
                <a:buBlip>
                  <a:blip r:embed="rId11"/>
                </a:buBlip>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Connect vulnerable, hard-to-reach populations to care</a:t>
              </a:r>
            </a:p>
            <a:p>
              <a:pPr marL="285750" marR="0" lvl="0" indent="-285750" algn="l" defTabSz="457200" rtl="0" eaLnBrk="1" fontAlgn="auto" latinLnBrk="0" hangingPunct="1">
                <a:lnSpc>
                  <a:spcPct val="150000"/>
                </a:lnSpc>
                <a:spcBef>
                  <a:spcPts val="0"/>
                </a:spcBef>
                <a:spcAft>
                  <a:spcPts val="0"/>
                </a:spcAft>
                <a:buClr>
                  <a:srgbClr val="414141"/>
                </a:buClr>
                <a:buSzTx/>
                <a:buFontTx/>
                <a:buBlip>
                  <a:blip r:embed="rId11"/>
                </a:buBlip>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Reduce unnecessary utilization with a focused care transitions program </a:t>
              </a:r>
            </a:p>
            <a:p>
              <a:pPr marL="285750" marR="0" lvl="0" indent="-285750" algn="l" defTabSz="457200" rtl="0" eaLnBrk="1" fontAlgn="auto" latinLnBrk="0" hangingPunct="1">
                <a:lnSpc>
                  <a:spcPct val="150000"/>
                </a:lnSpc>
                <a:spcBef>
                  <a:spcPts val="0"/>
                </a:spcBef>
                <a:spcAft>
                  <a:spcPts val="0"/>
                </a:spcAft>
                <a:buClr>
                  <a:srgbClr val="414141"/>
                </a:buClr>
                <a:buSzTx/>
                <a:buFontTx/>
                <a:buBlip>
                  <a:blip r:embed="rId11"/>
                </a:buBlip>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Improve health education &amp; health literacy through disease management</a:t>
              </a:r>
              <a:endParaRPr kumimoji="0" lang="en-US" sz="900" b="1" i="1" u="none" strike="noStrike" kern="1200" cap="none" spc="0" normalizeH="0" baseline="0" noProof="0">
                <a:ln>
                  <a:noFill/>
                </a:ln>
                <a:solidFill>
                  <a:srgbClr val="414141"/>
                </a:solidFill>
                <a:effectLst/>
                <a:uLnTx/>
                <a:uFillTx/>
                <a:latin typeface="Franklin Gothic Book" panose="020B0503020102020204"/>
                <a:ea typeface="+mn-ea"/>
                <a:cs typeface="+mn-cs"/>
              </a:endParaRPr>
            </a:p>
            <a:p>
              <a:pPr marL="285750" marR="0" lvl="0" indent="-285750" algn="l" defTabSz="457200" rtl="0" eaLnBrk="1" fontAlgn="auto" latinLnBrk="0" hangingPunct="1">
                <a:lnSpc>
                  <a:spcPct val="150000"/>
                </a:lnSpc>
                <a:spcBef>
                  <a:spcPts val="0"/>
                </a:spcBef>
                <a:spcAft>
                  <a:spcPts val="0"/>
                </a:spcAft>
                <a:buClr>
                  <a:srgbClr val="414141"/>
                </a:buClr>
                <a:buSzTx/>
                <a:buFontTx/>
                <a:buBlip>
                  <a:blip r:embed="rId11"/>
                </a:buBlip>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Highlight preventive care services through focused closure of HEDIS care gaps</a:t>
              </a:r>
            </a:p>
            <a:p>
              <a:pPr marL="285750" marR="0" lvl="0" indent="-285750" algn="l" defTabSz="457200" rtl="0" eaLnBrk="1" fontAlgn="auto" latinLnBrk="0" hangingPunct="1">
                <a:lnSpc>
                  <a:spcPct val="150000"/>
                </a:lnSpc>
                <a:spcBef>
                  <a:spcPts val="0"/>
                </a:spcBef>
                <a:spcAft>
                  <a:spcPts val="0"/>
                </a:spcAft>
                <a:buClr>
                  <a:srgbClr val="414141"/>
                </a:buClr>
                <a:buSzTx/>
                <a:buFontTx/>
                <a:buBlip>
                  <a:blip r:embed="rId11"/>
                </a:buBlip>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Assist with social service needs &amp; connections to community providers &amp; resources </a:t>
              </a:r>
            </a:p>
            <a:p>
              <a:pPr marL="285750" marR="0" lvl="0" indent="-285750" algn="l" defTabSz="457200" rtl="0" eaLnBrk="1" fontAlgn="auto" latinLnBrk="0" hangingPunct="1">
                <a:lnSpc>
                  <a:spcPct val="150000"/>
                </a:lnSpc>
                <a:spcBef>
                  <a:spcPts val="0"/>
                </a:spcBef>
                <a:spcAft>
                  <a:spcPts val="0"/>
                </a:spcAft>
                <a:buClr>
                  <a:srgbClr val="414141"/>
                </a:buClr>
                <a:buSzTx/>
                <a:buFontTx/>
                <a:buBlip>
                  <a:blip r:embed="rId11"/>
                </a:buBlip>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Ensure coordination across care continuum through relationships built with providers</a:t>
              </a:r>
            </a:p>
          </p:txBody>
        </p:sp>
        <p:sp>
          <p:nvSpPr>
            <p:cNvPr id="15" name="Rectangle 14">
              <a:extLst>
                <a:ext uri="{FF2B5EF4-FFF2-40B4-BE49-F238E27FC236}">
                  <a16:creationId xmlns:a16="http://schemas.microsoft.com/office/drawing/2014/main" id="{28B3E0D2-356E-7D62-F7F5-074F37B5C0C9}"/>
                </a:ext>
              </a:extLst>
            </p:cNvPr>
            <p:cNvSpPr/>
            <p:nvPr/>
          </p:nvSpPr>
          <p:spPr>
            <a:xfrm>
              <a:off x="6300375" y="2131899"/>
              <a:ext cx="3631212" cy="1728935"/>
            </a:xfrm>
            <a:prstGeom prst="rect">
              <a:avLst/>
            </a:prstGeom>
            <a:noFill/>
            <a:ln w="19050">
              <a:noFill/>
              <a:prstDash val="solid"/>
            </a:ln>
          </p:spPr>
          <p:txBody>
            <a:bodyPr wrap="square" anchor="t">
              <a:spAutoFit/>
            </a:bodyPr>
            <a:lstStyle/>
            <a:p>
              <a:pPr marL="285750" marR="0" lvl="0" indent="-285750" algn="l" defTabSz="457200" rtl="0" eaLnBrk="1" fontAlgn="auto" latinLnBrk="0" hangingPunct="1">
                <a:lnSpc>
                  <a:spcPct val="150000"/>
                </a:lnSpc>
                <a:spcBef>
                  <a:spcPts val="0"/>
                </a:spcBef>
                <a:spcAft>
                  <a:spcPts val="0"/>
                </a:spcAft>
                <a:buClr>
                  <a:srgbClr val="414141"/>
                </a:buClr>
                <a:buSzTx/>
                <a:buFontTx/>
                <a:buBlip>
                  <a:blip r:embed="rId11"/>
                </a:buBlip>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Active Medicaid </a:t>
              </a:r>
              <a:r>
                <a:rPr kumimoji="0" lang="en-US" sz="900" b="1" i="1" u="none" strike="noStrike" kern="1200" cap="none" spc="0" normalizeH="0" baseline="0" noProof="0">
                  <a:ln>
                    <a:noFill/>
                  </a:ln>
                  <a:solidFill>
                    <a:srgbClr val="003CA5"/>
                  </a:solidFill>
                  <a:effectLst/>
                  <a:uLnTx/>
                  <a:uFillTx/>
                  <a:latin typeface="Franklin Gothic Book" panose="020B0503020102020204"/>
                  <a:ea typeface="+mn-ea"/>
                  <a:cs typeface="+mn-cs"/>
                </a:rPr>
                <a:t>&amp;</a:t>
              </a:r>
            </a:p>
            <a:p>
              <a:pPr marL="285750" marR="0" lvl="0" indent="-285750" algn="l" defTabSz="457200" rtl="0" eaLnBrk="1" fontAlgn="auto" latinLnBrk="0" hangingPunct="1">
                <a:lnSpc>
                  <a:spcPct val="150000"/>
                </a:lnSpc>
                <a:spcBef>
                  <a:spcPts val="0"/>
                </a:spcBef>
                <a:spcAft>
                  <a:spcPts val="0"/>
                </a:spcAft>
                <a:buClr>
                  <a:srgbClr val="414141"/>
                </a:buClr>
                <a:buSzTx/>
                <a:buFontTx/>
                <a:buBlip>
                  <a:blip r:embed="rId11"/>
                </a:buBlip>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2+ Chronic Conditions (Any) </a:t>
              </a:r>
              <a:r>
                <a:rPr kumimoji="0" lang="en-US" sz="900" b="1" i="1" u="none" strike="noStrike" kern="1200" cap="none" spc="0" normalizeH="0" baseline="0" noProof="0">
                  <a:ln>
                    <a:noFill/>
                  </a:ln>
                  <a:solidFill>
                    <a:srgbClr val="003CA5"/>
                  </a:solidFill>
                  <a:effectLst/>
                  <a:uLnTx/>
                  <a:uFillTx/>
                  <a:latin typeface="Franklin Gothic Book" panose="020B0503020102020204"/>
                  <a:ea typeface="+mn-ea"/>
                  <a:cs typeface="+mn-cs"/>
                </a:rPr>
                <a:t>OR </a:t>
              </a: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1 Single-Qualifying Condition:</a:t>
              </a:r>
            </a:p>
            <a:p>
              <a:pPr marL="742950" marR="0" lvl="1" indent="-285750" algn="l" defTabSz="457200" rtl="0" eaLnBrk="1" fontAlgn="auto" latinLnBrk="0" hangingPunct="1">
                <a:lnSpc>
                  <a:spcPct val="150000"/>
                </a:lnSpc>
                <a:spcBef>
                  <a:spcPts val="0"/>
                </a:spcBef>
                <a:spcAft>
                  <a:spcPts val="0"/>
                </a:spcAft>
                <a:buClr>
                  <a:srgbClr val="414141"/>
                </a:buClr>
                <a:buSzTx/>
                <a:buFont typeface="Courier New" panose="02070309020205020404" pitchFamily="49" charset="0"/>
                <a:buChar char="o"/>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HIV/AIDS</a:t>
              </a:r>
            </a:p>
            <a:p>
              <a:pPr marL="742950" marR="0" lvl="1" indent="-285750" algn="l" defTabSz="457200" rtl="0" eaLnBrk="1" fontAlgn="auto" latinLnBrk="0" hangingPunct="1">
                <a:lnSpc>
                  <a:spcPct val="150000"/>
                </a:lnSpc>
                <a:spcBef>
                  <a:spcPts val="0"/>
                </a:spcBef>
                <a:spcAft>
                  <a:spcPts val="0"/>
                </a:spcAft>
                <a:buClr>
                  <a:srgbClr val="414141"/>
                </a:buClr>
                <a:buSzTx/>
                <a:buFont typeface="Courier New" panose="02070309020205020404" pitchFamily="49" charset="0"/>
                <a:buChar char="o"/>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Sickle Cell Disease</a:t>
              </a:r>
            </a:p>
            <a:p>
              <a:pPr marL="742950" marR="0" lvl="1" indent="-285750" algn="l" defTabSz="457200" rtl="0" eaLnBrk="1" fontAlgn="auto" latinLnBrk="0" hangingPunct="1">
                <a:lnSpc>
                  <a:spcPct val="150000"/>
                </a:lnSpc>
                <a:spcBef>
                  <a:spcPts val="0"/>
                </a:spcBef>
                <a:spcAft>
                  <a:spcPts val="0"/>
                </a:spcAft>
                <a:buClr>
                  <a:srgbClr val="414141"/>
                </a:buClr>
                <a:buSzTx/>
                <a:buFont typeface="Courier New" panose="02070309020205020404" pitchFamily="49" charset="0"/>
                <a:buChar char="o"/>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Serious Mental Illness (Adults)</a:t>
              </a:r>
            </a:p>
            <a:p>
              <a:pPr marL="742950" marR="0" lvl="1" indent="-285750" algn="l" defTabSz="457200" rtl="0" eaLnBrk="1" fontAlgn="auto" latinLnBrk="0" hangingPunct="1">
                <a:lnSpc>
                  <a:spcPct val="150000"/>
                </a:lnSpc>
                <a:spcBef>
                  <a:spcPts val="0"/>
                </a:spcBef>
                <a:spcAft>
                  <a:spcPts val="0"/>
                </a:spcAft>
                <a:buClr>
                  <a:srgbClr val="414141"/>
                </a:buClr>
                <a:buSzTx/>
                <a:buFont typeface="Courier New" panose="02070309020205020404" pitchFamily="49" charset="0"/>
                <a:buChar char="o"/>
                <a:tabLst/>
                <a:defRPr/>
              </a:pPr>
              <a:r>
                <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rPr>
                <a:t>Serious Emotional Disturbance</a:t>
              </a:r>
            </a:p>
            <a:p>
              <a:pPr marL="742950" marR="0" lvl="1" indent="-285750" algn="l" defTabSz="457200" rtl="0" eaLnBrk="1" fontAlgn="auto" latinLnBrk="0" hangingPunct="1">
                <a:lnSpc>
                  <a:spcPct val="150000"/>
                </a:lnSpc>
                <a:spcBef>
                  <a:spcPts val="0"/>
                </a:spcBef>
                <a:spcAft>
                  <a:spcPts val="0"/>
                </a:spcAft>
                <a:buClr>
                  <a:srgbClr val="414141"/>
                </a:buClr>
                <a:buSzTx/>
                <a:buFont typeface="Courier New" panose="02070309020205020404" pitchFamily="49" charset="0"/>
                <a:buChar char="o"/>
                <a:tabLst/>
                <a:defRPr/>
              </a:pPr>
              <a:r>
                <a:rPr lang="en-US" sz="900" i="1">
                  <a:solidFill>
                    <a:srgbClr val="414141"/>
                  </a:solidFill>
                  <a:latin typeface="Franklin Gothic Book" panose="020B0503020102020204"/>
                </a:rPr>
                <a:t>Complex Trauma</a:t>
              </a:r>
              <a:endParaRPr kumimoji="0" lang="en-US" sz="900" b="0" i="1" u="none" strike="noStrike" kern="1200" cap="none" spc="0" normalizeH="0" baseline="0" noProof="0">
                <a:ln>
                  <a:noFill/>
                </a:ln>
                <a:solidFill>
                  <a:srgbClr val="414141"/>
                </a:solidFill>
                <a:effectLst/>
                <a:uLnTx/>
                <a:uFillTx/>
                <a:latin typeface="Franklin Gothic Book" panose="020B0503020102020204"/>
                <a:ea typeface="+mn-ea"/>
                <a:cs typeface="+mn-cs"/>
              </a:endParaRPr>
            </a:p>
            <a:p>
              <a:pPr marL="171450" marR="0" lvl="0" indent="-171450" algn="l" defTabSz="457200" rtl="0" eaLnBrk="1" fontAlgn="auto" latinLnBrk="0" hangingPunct="1">
                <a:lnSpc>
                  <a:spcPct val="150000"/>
                </a:lnSpc>
                <a:spcBef>
                  <a:spcPts val="0"/>
                </a:spcBef>
                <a:spcAft>
                  <a:spcPts val="0"/>
                </a:spcAft>
                <a:buClr>
                  <a:srgbClr val="414141"/>
                </a:buClr>
                <a:buSzTx/>
                <a:buFontTx/>
                <a:buBlip>
                  <a:blip r:embed="rId11"/>
                </a:buBlip>
                <a:tabLst/>
                <a:defRPr/>
              </a:pPr>
              <a:endParaRPr kumimoji="0" lang="en-US" sz="900" b="1" i="1" u="none" strike="noStrike" kern="1200" cap="none" spc="0" normalizeH="0" baseline="0" noProof="0">
                <a:ln>
                  <a:noFill/>
                </a:ln>
                <a:solidFill>
                  <a:srgbClr val="414141"/>
                </a:solidFill>
                <a:effectLst/>
                <a:uLnTx/>
                <a:uFillTx/>
                <a:latin typeface="Franklin Gothic Book" panose="020B0503020102020204"/>
                <a:ea typeface="+mn-ea"/>
                <a:cs typeface="+mn-cs"/>
              </a:endParaRPr>
            </a:p>
          </p:txBody>
        </p:sp>
        <p:grpSp>
          <p:nvGrpSpPr>
            <p:cNvPr id="78" name="Group 77">
              <a:extLst>
                <a:ext uri="{FF2B5EF4-FFF2-40B4-BE49-F238E27FC236}">
                  <a16:creationId xmlns:a16="http://schemas.microsoft.com/office/drawing/2014/main" id="{76295C19-89E7-398F-86FD-305EF4A207BB}"/>
                </a:ext>
              </a:extLst>
            </p:cNvPr>
            <p:cNvGrpSpPr/>
            <p:nvPr/>
          </p:nvGrpSpPr>
          <p:grpSpPr>
            <a:xfrm>
              <a:off x="462756" y="1648360"/>
              <a:ext cx="2420311" cy="459789"/>
              <a:chOff x="462756" y="1781845"/>
              <a:chExt cx="2420311" cy="459789"/>
            </a:xfrm>
          </p:grpSpPr>
          <p:sp>
            <p:nvSpPr>
              <p:cNvPr id="13" name="TextBox 12">
                <a:extLst>
                  <a:ext uri="{FF2B5EF4-FFF2-40B4-BE49-F238E27FC236}">
                    <a16:creationId xmlns:a16="http://schemas.microsoft.com/office/drawing/2014/main" id="{A268A6BD-68CF-C013-1309-0A9B3E2DC4E4}"/>
                  </a:ext>
                </a:extLst>
              </p:cNvPr>
              <p:cNvSpPr txBox="1"/>
              <p:nvPr/>
            </p:nvSpPr>
            <p:spPr>
              <a:xfrm>
                <a:off x="1159332" y="1854611"/>
                <a:ext cx="1723735" cy="284402"/>
              </a:xfrm>
              <a:prstGeom prst="rect">
                <a:avLst/>
              </a:prstGeom>
              <a:noFill/>
              <a:ln>
                <a:noFill/>
              </a:ln>
            </p:spPr>
            <p:txBody>
              <a:bodyPr wrap="square" lIns="0" tIns="0" rIns="0" bIns="0" rtlCol="0">
                <a:normAutofit lnSpcReduction="10000"/>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b="0" i="0"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Verdana" panose="020B0604030504040204" pitchFamily="34" charset="0"/>
                    <a:cs typeface="Verdana" panose="020B0604030504040204" pitchFamily="34" charset="0"/>
                  </a:rPr>
                  <a:t>Program Goals</a:t>
                </a:r>
              </a:p>
            </p:txBody>
          </p:sp>
          <p:grpSp>
            <p:nvGrpSpPr>
              <p:cNvPr id="73" name="Group 72">
                <a:extLst>
                  <a:ext uri="{FF2B5EF4-FFF2-40B4-BE49-F238E27FC236}">
                    <a16:creationId xmlns:a16="http://schemas.microsoft.com/office/drawing/2014/main" id="{C70ABDC1-4921-1F59-275F-6B8A945CC7A0}"/>
                  </a:ext>
                </a:extLst>
              </p:cNvPr>
              <p:cNvGrpSpPr/>
              <p:nvPr/>
            </p:nvGrpSpPr>
            <p:grpSpPr>
              <a:xfrm>
                <a:off x="462756" y="1781845"/>
                <a:ext cx="459789" cy="459789"/>
                <a:chOff x="588744" y="1731730"/>
                <a:chExt cx="637365" cy="637365"/>
              </a:xfrm>
            </p:grpSpPr>
            <p:sp>
              <p:nvSpPr>
                <p:cNvPr id="72" name="Oval 71">
                  <a:extLst>
                    <a:ext uri="{FF2B5EF4-FFF2-40B4-BE49-F238E27FC236}">
                      <a16:creationId xmlns:a16="http://schemas.microsoft.com/office/drawing/2014/main" id="{746CD71F-9573-67D8-96EB-44A69C643FDC}"/>
                    </a:ext>
                  </a:extLst>
                </p:cNvPr>
                <p:cNvSpPr/>
                <p:nvPr/>
              </p:nvSpPr>
              <p:spPr bwMode="auto">
                <a:xfrm>
                  <a:off x="588744" y="1731730"/>
                  <a:ext cx="637365" cy="637365"/>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pic>
              <p:nvPicPr>
                <p:cNvPr id="71" name="Graphic 70" descr="Bullseye with solid fill">
                  <a:extLst>
                    <a:ext uri="{FF2B5EF4-FFF2-40B4-BE49-F238E27FC236}">
                      <a16:creationId xmlns:a16="http://schemas.microsoft.com/office/drawing/2014/main" id="{5A5F3D1B-8DD9-FA1A-5D78-E829249710BD}"/>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61343" y="1804329"/>
                  <a:ext cx="492167" cy="492167"/>
                </a:xfrm>
                <a:prstGeom prst="rect">
                  <a:avLst/>
                </a:prstGeom>
              </p:spPr>
            </p:pic>
          </p:grpSp>
        </p:grpSp>
        <p:grpSp>
          <p:nvGrpSpPr>
            <p:cNvPr id="79" name="Group 78">
              <a:extLst>
                <a:ext uri="{FF2B5EF4-FFF2-40B4-BE49-F238E27FC236}">
                  <a16:creationId xmlns:a16="http://schemas.microsoft.com/office/drawing/2014/main" id="{3D524716-D76B-BC2B-2B84-4F81AE6518F2}"/>
                </a:ext>
              </a:extLst>
            </p:cNvPr>
            <p:cNvGrpSpPr/>
            <p:nvPr/>
          </p:nvGrpSpPr>
          <p:grpSpPr>
            <a:xfrm>
              <a:off x="5901164" y="1648360"/>
              <a:ext cx="3383009" cy="459789"/>
              <a:chOff x="4245890" y="1991154"/>
              <a:chExt cx="3383009" cy="459789"/>
            </a:xfrm>
          </p:grpSpPr>
          <p:sp>
            <p:nvSpPr>
              <p:cNvPr id="74" name="TextBox 73">
                <a:extLst>
                  <a:ext uri="{FF2B5EF4-FFF2-40B4-BE49-F238E27FC236}">
                    <a16:creationId xmlns:a16="http://schemas.microsoft.com/office/drawing/2014/main" id="{DF27FC29-DDB6-4852-F288-712CC16AD02D}"/>
                  </a:ext>
                </a:extLst>
              </p:cNvPr>
              <p:cNvSpPr txBox="1"/>
              <p:nvPr/>
            </p:nvSpPr>
            <p:spPr>
              <a:xfrm>
                <a:off x="4942466" y="2063920"/>
                <a:ext cx="2686433" cy="284402"/>
              </a:xfrm>
              <a:prstGeom prst="rect">
                <a:avLst/>
              </a:prstGeom>
              <a:noFill/>
              <a:ln>
                <a:noFill/>
              </a:ln>
            </p:spPr>
            <p:txBody>
              <a:bodyPr wrap="square" lIns="0" tIns="0" rIns="0" bIns="0" rtlCol="0">
                <a:normAutofit lnSpcReduction="10000"/>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b="0" i="0"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Verdana" panose="020B0604030504040204" pitchFamily="34" charset="0"/>
                    <a:cs typeface="Verdana" panose="020B0604030504040204" pitchFamily="34" charset="0"/>
                  </a:rPr>
                  <a:t>Eligibility Requirements</a:t>
                </a:r>
              </a:p>
            </p:txBody>
          </p:sp>
          <p:grpSp>
            <p:nvGrpSpPr>
              <p:cNvPr id="75" name="Group 74">
                <a:extLst>
                  <a:ext uri="{FF2B5EF4-FFF2-40B4-BE49-F238E27FC236}">
                    <a16:creationId xmlns:a16="http://schemas.microsoft.com/office/drawing/2014/main" id="{C8709EE0-92D8-B268-2C88-DB18186829E5}"/>
                  </a:ext>
                </a:extLst>
              </p:cNvPr>
              <p:cNvGrpSpPr/>
              <p:nvPr/>
            </p:nvGrpSpPr>
            <p:grpSpPr>
              <a:xfrm>
                <a:off x="4245890" y="1991154"/>
                <a:ext cx="459789" cy="459789"/>
                <a:chOff x="588744" y="1731730"/>
                <a:chExt cx="637365" cy="637365"/>
              </a:xfrm>
            </p:grpSpPr>
            <p:sp>
              <p:nvSpPr>
                <p:cNvPr id="76" name="Oval 75">
                  <a:extLst>
                    <a:ext uri="{FF2B5EF4-FFF2-40B4-BE49-F238E27FC236}">
                      <a16:creationId xmlns:a16="http://schemas.microsoft.com/office/drawing/2014/main" id="{9C991D86-B270-671F-E371-2FA86561685F}"/>
                    </a:ext>
                  </a:extLst>
                </p:cNvPr>
                <p:cNvSpPr/>
                <p:nvPr/>
              </p:nvSpPr>
              <p:spPr bwMode="auto">
                <a:xfrm>
                  <a:off x="588744" y="1731730"/>
                  <a:ext cx="637365" cy="637365"/>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pic>
              <p:nvPicPr>
                <p:cNvPr id="77" name="Graphic 76" descr="Checkbox Checked with solid fill">
                  <a:extLst>
                    <a:ext uri="{FF2B5EF4-FFF2-40B4-BE49-F238E27FC236}">
                      <a16:creationId xmlns:a16="http://schemas.microsoft.com/office/drawing/2014/main" id="{74A77E14-A93E-821C-1E50-91269F1065E0}"/>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661343" y="1804329"/>
                  <a:ext cx="492168" cy="492168"/>
                </a:xfrm>
                <a:prstGeom prst="rect">
                  <a:avLst/>
                </a:prstGeom>
              </p:spPr>
            </p:pic>
          </p:grpSp>
        </p:grpSp>
      </p:grpSp>
      <p:pic>
        <p:nvPicPr>
          <p:cNvPr id="80" name="Picture 79">
            <a:extLst>
              <a:ext uri="{FF2B5EF4-FFF2-40B4-BE49-F238E27FC236}">
                <a16:creationId xmlns:a16="http://schemas.microsoft.com/office/drawing/2014/main" id="{5FFE0B6B-AC2F-463C-1F31-5C355A9F81AC}"/>
              </a:ext>
            </a:extLst>
          </p:cNvPr>
          <p:cNvPicPr>
            <a:picLocks noChangeAspect="1"/>
          </p:cNvPicPr>
          <p:nvPr/>
        </p:nvPicPr>
        <p:blipFill>
          <a:blip r:embed="rId16"/>
          <a:stretch>
            <a:fillRect/>
          </a:stretch>
        </p:blipFill>
        <p:spPr>
          <a:xfrm>
            <a:off x="397567" y="3480785"/>
            <a:ext cx="1805339" cy="1411721"/>
          </a:xfrm>
          <a:prstGeom prst="rect">
            <a:avLst/>
          </a:prstGeom>
        </p:spPr>
      </p:pic>
    </p:spTree>
    <p:extLst>
      <p:ext uri="{BB962C8B-B14F-4D97-AF65-F5344CB8AC3E}">
        <p14:creationId xmlns:p14="http://schemas.microsoft.com/office/powerpoint/2010/main" val="162053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a:extLst>
              <a:ext uri="{FF2B5EF4-FFF2-40B4-BE49-F238E27FC236}">
                <a16:creationId xmlns:a16="http://schemas.microsoft.com/office/drawing/2014/main" id="{D03F910C-2B2C-4DEB-5FC3-A36C1CD7B776}"/>
              </a:ext>
            </a:extLst>
          </p:cNvPr>
          <p:cNvCxnSpPr>
            <a:cxnSpLocks/>
          </p:cNvCxnSpPr>
          <p:nvPr/>
        </p:nvCxnSpPr>
        <p:spPr>
          <a:xfrm>
            <a:off x="577771" y="4758554"/>
            <a:ext cx="944482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DD0538C8-26FF-85F4-42FC-E961F56B661A}"/>
              </a:ext>
            </a:extLst>
          </p:cNvPr>
          <p:cNvCxnSpPr>
            <a:cxnSpLocks/>
            <a:stCxn id="55" idx="6"/>
            <a:endCxn id="62" idx="6"/>
          </p:cNvCxnSpPr>
          <p:nvPr/>
        </p:nvCxnSpPr>
        <p:spPr>
          <a:xfrm>
            <a:off x="10680473" y="2160441"/>
            <a:ext cx="104125" cy="2598113"/>
          </a:xfrm>
          <a:prstGeom prst="curvedConnector3">
            <a:avLst>
              <a:gd name="adj1" fmla="val 1140029"/>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27FE9F8-8305-0DDD-B69C-5B6D28232B9A}"/>
              </a:ext>
            </a:extLst>
          </p:cNvPr>
          <p:cNvSpPr>
            <a:spLocks noGrp="1"/>
          </p:cNvSpPr>
          <p:nvPr>
            <p:ph type="sldNum" sz="quarter" idx="11"/>
          </p:nvPr>
        </p:nvSpPr>
        <p:spPr/>
        <p:txBody>
          <a:bodyPr/>
          <a:lstStyle/>
          <a:p>
            <a:fld id="{63DCA5C9-2E11-4C67-86EB-AE1DE127DC64}" type="slidenum">
              <a:rPr lang="en-US" smtClean="0"/>
              <a:pPr/>
              <a:t>3</a:t>
            </a:fld>
            <a:endParaRPr lang="en-US"/>
          </a:p>
        </p:txBody>
      </p:sp>
      <p:sp>
        <p:nvSpPr>
          <p:cNvPr id="3" name="Date Placeholder 2">
            <a:extLst>
              <a:ext uri="{FF2B5EF4-FFF2-40B4-BE49-F238E27FC236}">
                <a16:creationId xmlns:a16="http://schemas.microsoft.com/office/drawing/2014/main" id="{BF23FCB4-0360-3298-B320-6A6C5B0BE025}"/>
              </a:ext>
            </a:extLst>
          </p:cNvPr>
          <p:cNvSpPr>
            <a:spLocks noGrp="1"/>
          </p:cNvSpPr>
          <p:nvPr>
            <p:ph type="dt" sz="half" idx="12"/>
          </p:nvPr>
        </p:nvSpPr>
        <p:spPr/>
        <p:txBody>
          <a:bodyPr/>
          <a:lstStyle/>
          <a:p>
            <a:fld id="{E45F47F2-DF6D-CF4C-9331-3C6E9BF445E3}" type="datetime4">
              <a:rPr lang="en-US" smtClean="0"/>
              <a:t>October 22, 2025</a:t>
            </a:fld>
            <a:endParaRPr lang="en-US"/>
          </a:p>
        </p:txBody>
      </p:sp>
      <p:sp>
        <p:nvSpPr>
          <p:cNvPr id="4" name="Title 3">
            <a:extLst>
              <a:ext uri="{FF2B5EF4-FFF2-40B4-BE49-F238E27FC236}">
                <a16:creationId xmlns:a16="http://schemas.microsoft.com/office/drawing/2014/main" id="{7735F7A2-180A-DAA3-1548-8D12D6179692}"/>
              </a:ext>
            </a:extLst>
          </p:cNvPr>
          <p:cNvSpPr>
            <a:spLocks noGrp="1"/>
          </p:cNvSpPr>
          <p:nvPr>
            <p:ph type="title"/>
          </p:nvPr>
        </p:nvSpPr>
        <p:spPr>
          <a:xfrm>
            <a:off x="461963" y="336064"/>
            <a:ext cx="11268075" cy="490416"/>
          </a:xfrm>
        </p:spPr>
        <p:txBody>
          <a:bodyPr/>
          <a:lstStyle/>
          <a:p>
            <a:r>
              <a:rPr lang="en-US"/>
              <a:t>HEALTH HOME – </a:t>
            </a:r>
            <a:r>
              <a:rPr lang="en-US">
                <a:solidFill>
                  <a:schemeClr val="accent2"/>
                </a:solidFill>
              </a:rPr>
              <a:t>MEMBER JOURNEY</a:t>
            </a:r>
          </a:p>
        </p:txBody>
      </p:sp>
      <p:cxnSp>
        <p:nvCxnSpPr>
          <p:cNvPr id="6" name="Straight Connector 5">
            <a:extLst>
              <a:ext uri="{FF2B5EF4-FFF2-40B4-BE49-F238E27FC236}">
                <a16:creationId xmlns:a16="http://schemas.microsoft.com/office/drawing/2014/main" id="{D10436F4-67D7-EA7D-4845-1F20932279A3}"/>
              </a:ext>
            </a:extLst>
          </p:cNvPr>
          <p:cNvCxnSpPr/>
          <p:nvPr/>
        </p:nvCxnSpPr>
        <p:spPr>
          <a:xfrm>
            <a:off x="457200" y="835269"/>
            <a:ext cx="1127283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12">
            <a:extLst>
              <a:ext uri="{FF2B5EF4-FFF2-40B4-BE49-F238E27FC236}">
                <a16:creationId xmlns:a16="http://schemas.microsoft.com/office/drawing/2014/main" id="{5BE01B02-46D6-61EC-81FF-2191EC962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493042" y="125802"/>
            <a:ext cx="555439" cy="4893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ECE73B-649E-8112-F2A7-47D5E28DF263}"/>
              </a:ext>
            </a:extLst>
          </p:cNvPr>
          <p:cNvSpPr txBox="1"/>
          <p:nvPr/>
        </p:nvSpPr>
        <p:spPr>
          <a:xfrm>
            <a:off x="397567" y="6526997"/>
            <a:ext cx="3628333"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30000" noProof="0">
                <a:ln>
                  <a:noFill/>
                </a:ln>
                <a:solidFill>
                  <a:srgbClr val="53565A"/>
                </a:solidFill>
                <a:effectLst/>
                <a:uLnTx/>
                <a:uFillTx/>
                <a:latin typeface="Franklin Gothic Book" panose="020B0503020102020204"/>
                <a:ea typeface="+mn-ea"/>
                <a:cs typeface="+mn-cs"/>
              </a:rPr>
              <a:t>1</a:t>
            </a:r>
            <a:r>
              <a:rPr kumimoji="0" lang="en-US" sz="800" b="0" i="1" u="none" strike="noStrike" kern="1200" cap="none" spc="0" normalizeH="0" baseline="0" noProof="0">
                <a:ln>
                  <a:noFill/>
                </a:ln>
                <a:solidFill>
                  <a:srgbClr val="53565A"/>
                </a:solidFill>
                <a:effectLst/>
                <a:uLnTx/>
                <a:uFillTx/>
                <a:latin typeface="Franklin Gothic Book" panose="020B0503020102020204"/>
                <a:ea typeface="+mn-ea"/>
                <a:cs typeface="+mn-cs"/>
              </a:rPr>
              <a:t>Enrollments over 5-year period</a:t>
            </a:r>
          </a:p>
        </p:txBody>
      </p:sp>
      <p:cxnSp>
        <p:nvCxnSpPr>
          <p:cNvPr id="8" name="Straight Connector 7">
            <a:extLst>
              <a:ext uri="{FF2B5EF4-FFF2-40B4-BE49-F238E27FC236}">
                <a16:creationId xmlns:a16="http://schemas.microsoft.com/office/drawing/2014/main" id="{0A1232D6-21BF-B7EE-EE70-D237764CC4C1}"/>
              </a:ext>
            </a:extLst>
          </p:cNvPr>
          <p:cNvCxnSpPr>
            <a:cxnSpLocks/>
          </p:cNvCxnSpPr>
          <p:nvPr/>
        </p:nvCxnSpPr>
        <p:spPr>
          <a:xfrm>
            <a:off x="463175" y="6292433"/>
            <a:ext cx="11268074" cy="0"/>
          </a:xfrm>
          <a:prstGeom prst="line">
            <a:avLst/>
          </a:prstGeom>
          <a:noFill/>
          <a:ln w="6350" cap="flat" cmpd="sng" algn="ctr">
            <a:solidFill>
              <a:srgbClr val="FFFFFF">
                <a:lumMod val="75000"/>
              </a:srgbClr>
            </a:solidFill>
            <a:prstDash val="solid"/>
          </a:ln>
          <a:effectLst/>
        </p:spPr>
      </p:cxnSp>
      <p:sp>
        <p:nvSpPr>
          <p:cNvPr id="19" name="TextBox 18">
            <a:extLst>
              <a:ext uri="{FF2B5EF4-FFF2-40B4-BE49-F238E27FC236}">
                <a16:creationId xmlns:a16="http://schemas.microsoft.com/office/drawing/2014/main" id="{A396C542-9297-713C-E836-3D719618276D}"/>
              </a:ext>
            </a:extLst>
          </p:cNvPr>
          <p:cNvSpPr txBox="1"/>
          <p:nvPr/>
        </p:nvSpPr>
        <p:spPr>
          <a:xfrm>
            <a:off x="429765" y="901585"/>
            <a:ext cx="11268074" cy="276999"/>
          </a:xfrm>
          <a:prstGeom prst="rect">
            <a:avLst/>
          </a:prstGeom>
          <a:noFill/>
        </p:spPr>
        <p:txBody>
          <a:bodyPr wrap="square">
            <a:spAutoFit/>
          </a:bodyPr>
          <a:lstStyle/>
          <a:p>
            <a:pPr algn="ctr"/>
            <a:r>
              <a:rPr kumimoji="0" lang="en-US" sz="1200" b="0" i="0" u="none" strike="noStrike" kern="1200" cap="none" spc="0" normalizeH="0" baseline="0" noProof="0">
                <a:ln>
                  <a:noFill/>
                </a:ln>
                <a:solidFill>
                  <a:srgbClr val="414141"/>
                </a:solidFill>
                <a:effectLst/>
                <a:uLnTx/>
                <a:uFillTx/>
                <a:latin typeface="Franklin Gothic Book" panose="020B0503020102020204"/>
                <a:ea typeface="+mn-ea"/>
                <a:cs typeface="+mn-cs"/>
              </a:rPr>
              <a:t>Throughout a member’s enrollment with Health Home, several key steps occur to address a member’s needs and empower them to achieve positive outcomes. </a:t>
            </a:r>
          </a:p>
        </p:txBody>
      </p:sp>
      <p:cxnSp>
        <p:nvCxnSpPr>
          <p:cNvPr id="10" name="Straight Connector 9">
            <a:extLst>
              <a:ext uri="{FF2B5EF4-FFF2-40B4-BE49-F238E27FC236}">
                <a16:creationId xmlns:a16="http://schemas.microsoft.com/office/drawing/2014/main" id="{242FF169-9DAD-1222-C36D-59D98CBAD00C}"/>
              </a:ext>
            </a:extLst>
          </p:cNvPr>
          <p:cNvCxnSpPr>
            <a:cxnSpLocks/>
            <a:endCxn id="55" idx="6"/>
          </p:cNvCxnSpPr>
          <p:nvPr/>
        </p:nvCxnSpPr>
        <p:spPr>
          <a:xfrm>
            <a:off x="527644" y="2140452"/>
            <a:ext cx="10152829" cy="19989"/>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267657BF-5ED0-8EAD-7D27-644463B9359F}"/>
              </a:ext>
            </a:extLst>
          </p:cNvPr>
          <p:cNvGrpSpPr/>
          <p:nvPr/>
        </p:nvGrpSpPr>
        <p:grpSpPr>
          <a:xfrm>
            <a:off x="1180986" y="4140649"/>
            <a:ext cx="2214077" cy="2098105"/>
            <a:chOff x="1028587" y="1427049"/>
            <a:chExt cx="2214077" cy="2098105"/>
          </a:xfrm>
        </p:grpSpPr>
        <p:grpSp>
          <p:nvGrpSpPr>
            <p:cNvPr id="18" name="Group 17">
              <a:extLst>
                <a:ext uri="{FF2B5EF4-FFF2-40B4-BE49-F238E27FC236}">
                  <a16:creationId xmlns:a16="http://schemas.microsoft.com/office/drawing/2014/main" id="{28972712-2E94-B732-4EE9-AEAF10C92733}"/>
                </a:ext>
              </a:extLst>
            </p:cNvPr>
            <p:cNvGrpSpPr/>
            <p:nvPr/>
          </p:nvGrpSpPr>
          <p:grpSpPr>
            <a:xfrm>
              <a:off x="1722201" y="1682750"/>
              <a:ext cx="762000" cy="762000"/>
              <a:chOff x="1047750" y="1682750"/>
              <a:chExt cx="762000" cy="762000"/>
            </a:xfrm>
          </p:grpSpPr>
          <p:sp>
            <p:nvSpPr>
              <p:cNvPr id="12" name="Oval 11">
                <a:extLst>
                  <a:ext uri="{FF2B5EF4-FFF2-40B4-BE49-F238E27FC236}">
                    <a16:creationId xmlns:a16="http://schemas.microsoft.com/office/drawing/2014/main" id="{AE650837-1044-9F4A-7933-E5E18A40F856}"/>
                  </a:ext>
                </a:extLst>
              </p:cNvPr>
              <p:cNvSpPr/>
              <p:nvPr/>
            </p:nvSpPr>
            <p:spPr bwMode="auto">
              <a:xfrm>
                <a:off x="1047750" y="1682750"/>
                <a:ext cx="762000" cy="762000"/>
              </a:xfrm>
              <a:prstGeom prst="ellipse">
                <a:avLst/>
              </a:prstGeom>
              <a:solidFill>
                <a:schemeClr val="bg1"/>
              </a:solidFill>
              <a:ln w="76200">
                <a:solidFill>
                  <a:schemeClr val="accent4">
                    <a:lumMod val="50000"/>
                  </a:schemeClr>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17" name="Graphic 16" descr="Handshake with solid fill">
                <a:extLst>
                  <a:ext uri="{FF2B5EF4-FFF2-40B4-BE49-F238E27FC236}">
                    <a16:creationId xmlns:a16="http://schemas.microsoft.com/office/drawing/2014/main" id="{D838E7FD-801D-EAC5-18CD-561067E2BA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8557" y="1802609"/>
                <a:ext cx="560386" cy="560386"/>
              </a:xfrm>
              <a:prstGeom prst="rect">
                <a:avLst/>
              </a:prstGeom>
            </p:spPr>
          </p:pic>
        </p:grpSp>
        <p:sp>
          <p:nvSpPr>
            <p:cNvPr id="20" name="TextBox 19">
              <a:extLst>
                <a:ext uri="{FF2B5EF4-FFF2-40B4-BE49-F238E27FC236}">
                  <a16:creationId xmlns:a16="http://schemas.microsoft.com/office/drawing/2014/main" id="{74DCC12C-3ABD-6176-95AB-562B6789BBEE}"/>
                </a:ext>
              </a:extLst>
            </p:cNvPr>
            <p:cNvSpPr txBox="1"/>
            <p:nvPr/>
          </p:nvSpPr>
          <p:spPr>
            <a:xfrm>
              <a:off x="1221537" y="2552652"/>
              <a:ext cx="1866218" cy="972502"/>
            </a:xfrm>
            <a:prstGeom prst="rect">
              <a:avLst/>
            </a:prstGeom>
            <a:noFill/>
          </p:spPr>
          <p:txBody>
            <a:bodyPr wrap="square" lIns="0" tIns="0" rIns="0" bIns="0" rtlCol="0">
              <a:normAutofit/>
            </a:bodyPr>
            <a:lstStyle/>
            <a:p>
              <a:pPr algn="ctr">
                <a:spcAft>
                  <a:spcPts val="600"/>
                </a:spcAft>
                <a:defRPr/>
              </a:pPr>
              <a:r>
                <a:rPr kumimoji="0" lang="en-US" sz="900" i="0" u="none" strike="noStrike" kern="1200" cap="none" spc="0" normalizeH="0" baseline="0" noProof="0">
                  <a:ln>
                    <a:noFill/>
                  </a:ln>
                  <a:solidFill>
                    <a:schemeClr val="accent4">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t>15 Month average L.O.S.</a:t>
              </a:r>
              <a:br>
                <a:rPr kumimoji="0" lang="en-US" sz="900" i="0" u="none" strike="noStrike" kern="1200" cap="none" spc="0" normalizeH="0" baseline="0" noProof="0">
                  <a:ln>
                    <a:noFill/>
                  </a:ln>
                  <a:solidFill>
                    <a:schemeClr val="accent4">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br>
              <a:r>
                <a:rPr kumimoji="0" lang="en-US" sz="900" b="0" i="0" u="none" strike="noStrike" kern="1200" cap="none" spc="0" normalizeH="0" baseline="0" noProof="0">
                  <a:ln>
                    <a:noFill/>
                  </a:ln>
                  <a:solidFill>
                    <a:schemeClr val="accent4">
                      <a:lumMod val="50000"/>
                    </a:schemeClr>
                  </a:solidFill>
                  <a:effectLst/>
                  <a:uLnTx/>
                  <a:uFillTx/>
                  <a:latin typeface="Franklin Gothic Book" panose="020B0503020102020204"/>
                  <a:ea typeface="Verdana" panose="020B0604030504040204" pitchFamily="34" charset="0"/>
                  <a:cs typeface="Verdana" panose="020B0604030504040204" pitchFamily="34" charset="0"/>
                </a:rPr>
                <a:t>Member has met their goals established by their care plan &amp; is stepped-down or graduated from the program with a transition plan</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900" i="0" u="none" strike="noStrike" kern="1200" cap="none" spc="0" normalizeH="0" baseline="0" noProof="0">
                <a:ln>
                  <a:noFill/>
                </a:ln>
                <a:solidFill>
                  <a:srgbClr val="414141"/>
                </a:solidFill>
                <a:effectLst/>
                <a:uLnTx/>
                <a:uFillTx/>
                <a:latin typeface="Franklin Gothic Medium" panose="020B0603020102020204" pitchFamily="34" charset="0"/>
                <a:ea typeface="Verdana" panose="020B0604030504040204" pitchFamily="34" charset="0"/>
                <a:cs typeface="Verdana" panose="020B0604030504040204" pitchFamily="34" charset="0"/>
              </a:endParaRPr>
            </a:p>
          </p:txBody>
        </p:sp>
        <p:sp>
          <p:nvSpPr>
            <p:cNvPr id="23" name="TextBox 22">
              <a:extLst>
                <a:ext uri="{FF2B5EF4-FFF2-40B4-BE49-F238E27FC236}">
                  <a16:creationId xmlns:a16="http://schemas.microsoft.com/office/drawing/2014/main" id="{38C3D811-8FCE-2883-C2FD-F072C37E4984}"/>
                </a:ext>
              </a:extLst>
            </p:cNvPr>
            <p:cNvSpPr txBox="1"/>
            <p:nvPr/>
          </p:nvSpPr>
          <p:spPr>
            <a:xfrm>
              <a:off x="1028587" y="1427049"/>
              <a:ext cx="2214077" cy="225988"/>
            </a:xfrm>
            <a:prstGeom prst="rect">
              <a:avLst/>
            </a:prstGeom>
            <a:noFill/>
          </p:spPr>
          <p:txBody>
            <a:bodyPr wrap="square" lIns="0" tIns="0" rIns="0" bIns="0" rtlCol="0">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i="0" u="none" strike="noStrike" kern="1200" cap="none" spc="0" normalizeH="0" baseline="0" noProof="0">
                  <a:ln>
                    <a:noFill/>
                  </a:ln>
                  <a:solidFill>
                    <a:schemeClr val="accent4">
                      <a:lumMod val="50000"/>
                    </a:schemeClr>
                  </a:solidFill>
                  <a:effectLst/>
                  <a:uLnTx/>
                  <a:uFillTx/>
                  <a:latin typeface="Franklin Gothic Demi" panose="020B0703020102020204" pitchFamily="34" charset="0"/>
                  <a:ea typeface="Verdana" panose="020B0604030504040204" pitchFamily="34" charset="0"/>
                  <a:cs typeface="Verdana" panose="020B0604030504040204" pitchFamily="34" charset="0"/>
                </a:rPr>
                <a:t>Member Graduation</a:t>
              </a:r>
            </a:p>
          </p:txBody>
        </p:sp>
      </p:grpSp>
      <p:grpSp>
        <p:nvGrpSpPr>
          <p:cNvPr id="76" name="Group 75">
            <a:extLst>
              <a:ext uri="{FF2B5EF4-FFF2-40B4-BE49-F238E27FC236}">
                <a16:creationId xmlns:a16="http://schemas.microsoft.com/office/drawing/2014/main" id="{43229BD6-B3EC-3BB0-C169-0FAB01370A55}"/>
              </a:ext>
            </a:extLst>
          </p:cNvPr>
          <p:cNvGrpSpPr/>
          <p:nvPr/>
        </p:nvGrpSpPr>
        <p:grpSpPr>
          <a:xfrm>
            <a:off x="3664624" y="1522373"/>
            <a:ext cx="2214077" cy="2098105"/>
            <a:chOff x="3218031" y="1402237"/>
            <a:chExt cx="2214077" cy="2098105"/>
          </a:xfrm>
        </p:grpSpPr>
        <p:grpSp>
          <p:nvGrpSpPr>
            <p:cNvPr id="26" name="Group 25">
              <a:extLst>
                <a:ext uri="{FF2B5EF4-FFF2-40B4-BE49-F238E27FC236}">
                  <a16:creationId xmlns:a16="http://schemas.microsoft.com/office/drawing/2014/main" id="{2C645CB9-21A8-8181-9A28-1AC3313C6A9E}"/>
                </a:ext>
              </a:extLst>
            </p:cNvPr>
            <p:cNvGrpSpPr/>
            <p:nvPr/>
          </p:nvGrpSpPr>
          <p:grpSpPr>
            <a:xfrm>
              <a:off x="3910541" y="1667493"/>
              <a:ext cx="762000" cy="762000"/>
              <a:chOff x="1047750" y="1682750"/>
              <a:chExt cx="762000" cy="762000"/>
            </a:xfrm>
          </p:grpSpPr>
          <p:sp>
            <p:nvSpPr>
              <p:cNvPr id="43" name="Oval 42">
                <a:extLst>
                  <a:ext uri="{FF2B5EF4-FFF2-40B4-BE49-F238E27FC236}">
                    <a16:creationId xmlns:a16="http://schemas.microsoft.com/office/drawing/2014/main" id="{FCF87958-ECE6-D050-B8D3-A5AFBAE3155C}"/>
                  </a:ext>
                </a:extLst>
              </p:cNvPr>
              <p:cNvSpPr/>
              <p:nvPr/>
            </p:nvSpPr>
            <p:spPr bwMode="auto">
              <a:xfrm>
                <a:off x="1047750" y="1682750"/>
                <a:ext cx="762000" cy="762000"/>
              </a:xfrm>
              <a:prstGeom prst="ellipse">
                <a:avLst/>
              </a:prstGeom>
              <a:solidFill>
                <a:schemeClr val="bg1"/>
              </a:solidFill>
              <a:ln w="76200">
                <a:solidFill>
                  <a:schemeClr val="accent3">
                    <a:lumMod val="75000"/>
                  </a:schemeClr>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44" name="Graphic 43" descr="Aspiration with solid fill">
                <a:extLst>
                  <a:ext uri="{FF2B5EF4-FFF2-40B4-BE49-F238E27FC236}">
                    <a16:creationId xmlns:a16="http://schemas.microsoft.com/office/drawing/2014/main" id="{2D81EE19-701F-D7EB-8D98-5DC9598B739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48557" y="1802609"/>
                <a:ext cx="560386" cy="560386"/>
              </a:xfrm>
              <a:prstGeom prst="rect">
                <a:avLst/>
              </a:prstGeom>
            </p:spPr>
          </p:pic>
        </p:grpSp>
        <p:sp>
          <p:nvSpPr>
            <p:cNvPr id="45" name="TextBox 44">
              <a:extLst>
                <a:ext uri="{FF2B5EF4-FFF2-40B4-BE49-F238E27FC236}">
                  <a16:creationId xmlns:a16="http://schemas.microsoft.com/office/drawing/2014/main" id="{53AB07FB-087D-DD02-DDEC-544F04263C97}"/>
                </a:ext>
              </a:extLst>
            </p:cNvPr>
            <p:cNvSpPr txBox="1"/>
            <p:nvPr/>
          </p:nvSpPr>
          <p:spPr>
            <a:xfrm>
              <a:off x="3410981" y="2527840"/>
              <a:ext cx="1866218" cy="972502"/>
            </a:xfrm>
            <a:prstGeom prst="rect">
              <a:avLst/>
            </a:prstGeom>
            <a:noFill/>
          </p:spPr>
          <p:txBody>
            <a:bodyPr wrap="square" lIns="0" tIns="0" rIns="0" bIns="0" rtlCol="0">
              <a:normAutofit/>
            </a:bodyPr>
            <a:lstStyle/>
            <a:p>
              <a:pPr algn="ctr">
                <a:spcAft>
                  <a:spcPts val="600"/>
                </a:spcAft>
                <a:defRPr/>
              </a:pPr>
              <a:r>
                <a:rPr kumimoji="0" lang="en-US" sz="900" i="0" u="none" strike="noStrike" kern="1200" cap="none" spc="0" normalizeH="0" baseline="0" noProof="0">
                  <a:ln>
                    <a:noFill/>
                  </a:ln>
                  <a:solidFill>
                    <a:schemeClr val="accent3">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t>Identifying Immediate Needs</a:t>
              </a:r>
              <a:br>
                <a:rPr kumimoji="0" lang="en-US" sz="900" i="0" u="none" strike="noStrike" kern="1200" cap="none" spc="0" normalizeH="0" baseline="0" noProof="0">
                  <a:ln>
                    <a:noFill/>
                  </a:ln>
                  <a:solidFill>
                    <a:schemeClr val="accent3">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br>
              <a:r>
                <a:rPr lang="en-US" sz="900">
                  <a:solidFill>
                    <a:schemeClr val="accent3">
                      <a:lumMod val="50000"/>
                    </a:schemeClr>
                  </a:solidFill>
                  <a:latin typeface="Franklin Gothic Book" panose="020B0503020102020204"/>
                  <a:ea typeface="Verdana" panose="020B0604030504040204" pitchFamily="34" charset="0"/>
                </a:rPr>
                <a:t>A C</a:t>
              </a:r>
              <a:r>
                <a:rPr kumimoji="0" lang="en-US" sz="900" b="0" i="0" u="none" strike="noStrike" kern="1200" cap="none" spc="0" normalizeH="0" baseline="0" noProof="0">
                  <a:ln>
                    <a:noFill/>
                  </a:ln>
                  <a:solidFill>
                    <a:schemeClr val="accent3">
                      <a:lumMod val="50000"/>
                    </a:schemeClr>
                  </a:solidFill>
                  <a:effectLst/>
                  <a:uLnTx/>
                  <a:uFillTx/>
                  <a:latin typeface="Franklin Gothic Book" panose="020B0503020102020204"/>
                  <a:ea typeface="Verdana" panose="020B0604030504040204" pitchFamily="34" charset="0"/>
                  <a:cs typeface="Verdana" panose="020B0604030504040204" pitchFamily="34" charset="0"/>
                </a:rPr>
                <a:t>are Plan is created in collaboration with the member in the first 56 days of enrollment to address medical, social, &amp; mental health goals, strategies, &amp; interventions</a:t>
              </a:r>
            </a:p>
          </p:txBody>
        </p:sp>
        <p:sp>
          <p:nvSpPr>
            <p:cNvPr id="46" name="TextBox 45">
              <a:extLst>
                <a:ext uri="{FF2B5EF4-FFF2-40B4-BE49-F238E27FC236}">
                  <a16:creationId xmlns:a16="http://schemas.microsoft.com/office/drawing/2014/main" id="{940B798A-1CCE-3E0F-D5CD-D28E3124604D}"/>
                </a:ext>
              </a:extLst>
            </p:cNvPr>
            <p:cNvSpPr txBox="1"/>
            <p:nvPr/>
          </p:nvSpPr>
          <p:spPr>
            <a:xfrm>
              <a:off x="3218031" y="1402237"/>
              <a:ext cx="2214077" cy="225988"/>
            </a:xfrm>
            <a:prstGeom prst="rect">
              <a:avLst/>
            </a:prstGeom>
            <a:noFill/>
          </p:spPr>
          <p:txBody>
            <a:bodyPr wrap="square" lIns="0" tIns="0" rIns="0" bIns="0" rtlCol="0">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i="0" u="none" strike="noStrike" kern="1200" cap="none" spc="0" normalizeH="0" baseline="0" noProof="0">
                  <a:ln>
                    <a:noFill/>
                  </a:ln>
                  <a:solidFill>
                    <a:schemeClr val="accent3">
                      <a:lumMod val="50000"/>
                    </a:schemeClr>
                  </a:solidFill>
                  <a:effectLst/>
                  <a:uLnTx/>
                  <a:uFillTx/>
                  <a:latin typeface="Franklin Gothic Demi" panose="020B0703020102020204" pitchFamily="34" charset="0"/>
                  <a:ea typeface="Verdana" panose="020B0604030504040204" pitchFamily="34" charset="0"/>
                  <a:cs typeface="Verdana" panose="020B0604030504040204" pitchFamily="34" charset="0"/>
                </a:rPr>
                <a:t>Care Planning</a:t>
              </a:r>
            </a:p>
          </p:txBody>
        </p:sp>
      </p:grpSp>
      <p:grpSp>
        <p:nvGrpSpPr>
          <p:cNvPr id="77" name="Group 76">
            <a:extLst>
              <a:ext uri="{FF2B5EF4-FFF2-40B4-BE49-F238E27FC236}">
                <a16:creationId xmlns:a16="http://schemas.microsoft.com/office/drawing/2014/main" id="{BBAD419B-073A-2937-FACE-7341C2EFABAA}"/>
              </a:ext>
            </a:extLst>
          </p:cNvPr>
          <p:cNvGrpSpPr/>
          <p:nvPr/>
        </p:nvGrpSpPr>
        <p:grpSpPr>
          <a:xfrm>
            <a:off x="6300661" y="1517040"/>
            <a:ext cx="2506660" cy="2103438"/>
            <a:chOff x="6043142" y="1396904"/>
            <a:chExt cx="2506660" cy="2103438"/>
          </a:xfrm>
        </p:grpSpPr>
        <p:grpSp>
          <p:nvGrpSpPr>
            <p:cNvPr id="48" name="Group 47">
              <a:extLst>
                <a:ext uri="{FF2B5EF4-FFF2-40B4-BE49-F238E27FC236}">
                  <a16:creationId xmlns:a16="http://schemas.microsoft.com/office/drawing/2014/main" id="{7502C595-5E5D-369C-8988-81C60564CF04}"/>
                </a:ext>
              </a:extLst>
            </p:cNvPr>
            <p:cNvGrpSpPr/>
            <p:nvPr/>
          </p:nvGrpSpPr>
          <p:grpSpPr>
            <a:xfrm>
              <a:off x="6914803" y="1667493"/>
              <a:ext cx="762000" cy="762000"/>
              <a:chOff x="1047750" y="1682750"/>
              <a:chExt cx="762000" cy="762000"/>
            </a:xfrm>
          </p:grpSpPr>
          <p:sp>
            <p:nvSpPr>
              <p:cNvPr id="49" name="Oval 48">
                <a:extLst>
                  <a:ext uri="{FF2B5EF4-FFF2-40B4-BE49-F238E27FC236}">
                    <a16:creationId xmlns:a16="http://schemas.microsoft.com/office/drawing/2014/main" id="{101116CF-BB6E-CA6D-584F-485E20548537}"/>
                  </a:ext>
                </a:extLst>
              </p:cNvPr>
              <p:cNvSpPr/>
              <p:nvPr/>
            </p:nvSpPr>
            <p:spPr bwMode="auto">
              <a:xfrm>
                <a:off x="1047750" y="1682750"/>
                <a:ext cx="762000" cy="762000"/>
              </a:xfrm>
              <a:prstGeom prst="ellipse">
                <a:avLst/>
              </a:prstGeom>
              <a:solidFill>
                <a:schemeClr val="bg1"/>
              </a:solidFill>
              <a:ln w="76200">
                <a:solidFill>
                  <a:schemeClr val="accent4">
                    <a:lumMod val="75000"/>
                  </a:schemeClr>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50" name="Graphic 49" descr="Link with solid fill">
                <a:extLst>
                  <a:ext uri="{FF2B5EF4-FFF2-40B4-BE49-F238E27FC236}">
                    <a16:creationId xmlns:a16="http://schemas.microsoft.com/office/drawing/2014/main" id="{E06B7DEB-073D-4D06-5C1E-B65225065E5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48557" y="1802609"/>
                <a:ext cx="560386" cy="560386"/>
              </a:xfrm>
              <a:prstGeom prst="rect">
                <a:avLst/>
              </a:prstGeom>
            </p:spPr>
          </p:pic>
        </p:grpSp>
        <p:sp>
          <p:nvSpPr>
            <p:cNvPr id="51" name="TextBox 50">
              <a:extLst>
                <a:ext uri="{FF2B5EF4-FFF2-40B4-BE49-F238E27FC236}">
                  <a16:creationId xmlns:a16="http://schemas.microsoft.com/office/drawing/2014/main" id="{B354A13F-B561-F44D-C198-B94281F63C52}"/>
                </a:ext>
              </a:extLst>
            </p:cNvPr>
            <p:cNvSpPr txBox="1"/>
            <p:nvPr/>
          </p:nvSpPr>
          <p:spPr>
            <a:xfrm>
              <a:off x="6149628" y="2527840"/>
              <a:ext cx="2292350" cy="972502"/>
            </a:xfrm>
            <a:prstGeom prst="rect">
              <a:avLst/>
            </a:prstGeom>
            <a:noFill/>
          </p:spPr>
          <p:txBody>
            <a:bodyPr wrap="square" lIns="0" tIns="0" rIns="0" bIns="0" rtlCol="0">
              <a:normAutofit/>
            </a:bodyPr>
            <a:lstStyle/>
            <a:p>
              <a:pPr algn="ctr">
                <a:spcAft>
                  <a:spcPts val="600"/>
                </a:spcAft>
                <a:defRPr/>
              </a:pPr>
              <a:r>
                <a:rPr kumimoji="0" lang="en-US" sz="900" i="0" u="none" strike="noStrike" kern="1200" cap="none" spc="0" normalizeH="0" baseline="0" noProof="0">
                  <a:ln>
                    <a:noFill/>
                  </a:ln>
                  <a:solidFill>
                    <a:schemeClr val="accent4">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t>2.97 average touches per month (Adults)</a:t>
              </a:r>
              <a:br>
                <a:rPr kumimoji="0" lang="en-US" sz="900" i="0" u="none" strike="noStrike" kern="1200" cap="none" spc="0" normalizeH="0" baseline="0" noProof="0">
                  <a:ln>
                    <a:noFill/>
                  </a:ln>
                  <a:solidFill>
                    <a:schemeClr val="accent4">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br>
              <a:r>
                <a:rPr kumimoji="0" lang="en-US" sz="900" i="0" u="none" strike="noStrike" kern="1200" cap="none" spc="0" normalizeH="0" baseline="0" noProof="0">
                  <a:ln>
                    <a:noFill/>
                  </a:ln>
                  <a:solidFill>
                    <a:schemeClr val="accent4">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t>4.9 average touches per month (Children)</a:t>
              </a:r>
              <a:br>
                <a:rPr kumimoji="0" lang="en-US" sz="900" i="0" u="none" strike="noStrike" kern="1200" cap="none" spc="0" normalizeH="0" baseline="0" noProof="0">
                  <a:ln>
                    <a:noFill/>
                  </a:ln>
                  <a:solidFill>
                    <a:schemeClr val="accent4">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br>
              <a:r>
                <a:rPr lang="en-US" sz="900">
                  <a:solidFill>
                    <a:schemeClr val="accent4">
                      <a:lumMod val="50000"/>
                    </a:schemeClr>
                  </a:solidFill>
                  <a:latin typeface="Franklin Gothic Book" panose="020B0503020102020204"/>
                  <a:ea typeface="Verdana" panose="020B0604030504040204" pitchFamily="34" charset="0"/>
                </a:rPr>
                <a:t>Monthly care management coordination activities include linkage to social services &amp; community resources, health promotion, &amp; transitional care, while working to meet a member’s goals in their plan of care.</a:t>
              </a:r>
            </a:p>
          </p:txBody>
        </p:sp>
        <p:sp>
          <p:nvSpPr>
            <p:cNvPr id="52" name="TextBox 51">
              <a:extLst>
                <a:ext uri="{FF2B5EF4-FFF2-40B4-BE49-F238E27FC236}">
                  <a16:creationId xmlns:a16="http://schemas.microsoft.com/office/drawing/2014/main" id="{9E180107-FE5C-BDF9-A237-AD2E891D482B}"/>
                </a:ext>
              </a:extLst>
            </p:cNvPr>
            <p:cNvSpPr txBox="1"/>
            <p:nvPr/>
          </p:nvSpPr>
          <p:spPr>
            <a:xfrm>
              <a:off x="6043142" y="1396904"/>
              <a:ext cx="2506660" cy="225988"/>
            </a:xfrm>
            <a:prstGeom prst="rect">
              <a:avLst/>
            </a:prstGeom>
            <a:noFill/>
          </p:spPr>
          <p:txBody>
            <a:bodyPr wrap="square" lIns="0" tIns="0" rIns="0" bIns="0" rtlCol="0">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i="0" u="none" strike="noStrike" kern="1200" cap="none" spc="0" normalizeH="0" baseline="0" noProof="0">
                  <a:ln>
                    <a:noFill/>
                  </a:ln>
                  <a:solidFill>
                    <a:schemeClr val="accent4">
                      <a:lumMod val="50000"/>
                    </a:schemeClr>
                  </a:solidFill>
                  <a:effectLst/>
                  <a:uLnTx/>
                  <a:uFillTx/>
                  <a:latin typeface="Franklin Gothic Demi" panose="020B0703020102020204" pitchFamily="34" charset="0"/>
                  <a:ea typeface="Verdana" panose="020B0604030504040204" pitchFamily="34" charset="0"/>
                  <a:cs typeface="Verdana" panose="020B0604030504040204" pitchFamily="34" charset="0"/>
                </a:rPr>
                <a:t>Goal Setting and Core Service Delivery</a:t>
              </a:r>
            </a:p>
          </p:txBody>
        </p:sp>
      </p:grpSp>
      <p:grpSp>
        <p:nvGrpSpPr>
          <p:cNvPr id="78" name="Group 77">
            <a:extLst>
              <a:ext uri="{FF2B5EF4-FFF2-40B4-BE49-F238E27FC236}">
                <a16:creationId xmlns:a16="http://schemas.microsoft.com/office/drawing/2014/main" id="{6B344B4C-6E71-8CB2-579C-C54E2EAA1B11}"/>
              </a:ext>
            </a:extLst>
          </p:cNvPr>
          <p:cNvGrpSpPr/>
          <p:nvPr/>
        </p:nvGrpSpPr>
        <p:grpSpPr>
          <a:xfrm>
            <a:off x="9225963" y="1514185"/>
            <a:ext cx="2214077" cy="2341459"/>
            <a:chOff x="9229281" y="1427049"/>
            <a:chExt cx="2214077" cy="2341459"/>
          </a:xfrm>
        </p:grpSpPr>
        <p:grpSp>
          <p:nvGrpSpPr>
            <p:cNvPr id="54" name="Group 53">
              <a:extLst>
                <a:ext uri="{FF2B5EF4-FFF2-40B4-BE49-F238E27FC236}">
                  <a16:creationId xmlns:a16="http://schemas.microsoft.com/office/drawing/2014/main" id="{0BB0E4A2-37AF-3071-C07D-1EFEAFBAD0F5}"/>
                </a:ext>
              </a:extLst>
            </p:cNvPr>
            <p:cNvGrpSpPr/>
            <p:nvPr/>
          </p:nvGrpSpPr>
          <p:grpSpPr>
            <a:xfrm>
              <a:off x="9921791" y="1692305"/>
              <a:ext cx="762000" cy="762000"/>
              <a:chOff x="1047750" y="1682750"/>
              <a:chExt cx="762000" cy="762000"/>
            </a:xfrm>
          </p:grpSpPr>
          <p:sp>
            <p:nvSpPr>
              <p:cNvPr id="55" name="Oval 54">
                <a:extLst>
                  <a:ext uri="{FF2B5EF4-FFF2-40B4-BE49-F238E27FC236}">
                    <a16:creationId xmlns:a16="http://schemas.microsoft.com/office/drawing/2014/main" id="{1FF71720-30C6-EFA8-AF5E-6FF519F41503}"/>
                  </a:ext>
                </a:extLst>
              </p:cNvPr>
              <p:cNvSpPr/>
              <p:nvPr/>
            </p:nvSpPr>
            <p:spPr bwMode="auto">
              <a:xfrm>
                <a:off x="1047750" y="1682750"/>
                <a:ext cx="762000" cy="762000"/>
              </a:xfrm>
              <a:prstGeom prst="ellipse">
                <a:avLst/>
              </a:prstGeom>
              <a:solidFill>
                <a:schemeClr val="bg1"/>
              </a:solidFill>
              <a:ln w="76200">
                <a:solidFill>
                  <a:schemeClr val="accent5">
                    <a:lumMod val="75000"/>
                  </a:schemeClr>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56" name="Graphic 55" descr="Teacher with solid fill">
                <a:extLst>
                  <a:ext uri="{FF2B5EF4-FFF2-40B4-BE49-F238E27FC236}">
                    <a16:creationId xmlns:a16="http://schemas.microsoft.com/office/drawing/2014/main" id="{423CE797-096F-FE97-C21B-88BCCED5F73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48557" y="1802609"/>
                <a:ext cx="560386" cy="560386"/>
              </a:xfrm>
              <a:prstGeom prst="rect">
                <a:avLst/>
              </a:prstGeom>
            </p:spPr>
          </p:pic>
        </p:grpSp>
        <p:sp>
          <p:nvSpPr>
            <p:cNvPr id="57" name="TextBox 56">
              <a:extLst>
                <a:ext uri="{FF2B5EF4-FFF2-40B4-BE49-F238E27FC236}">
                  <a16:creationId xmlns:a16="http://schemas.microsoft.com/office/drawing/2014/main" id="{415308B2-5602-3CF8-254C-6C3514048DC2}"/>
                </a:ext>
              </a:extLst>
            </p:cNvPr>
            <p:cNvSpPr txBox="1"/>
            <p:nvPr/>
          </p:nvSpPr>
          <p:spPr>
            <a:xfrm>
              <a:off x="9422231" y="2552652"/>
              <a:ext cx="1866218" cy="1215856"/>
            </a:xfrm>
            <a:prstGeom prst="rect">
              <a:avLst/>
            </a:prstGeom>
            <a:noFill/>
          </p:spPr>
          <p:txBody>
            <a:bodyPr wrap="square" lIns="0" tIns="0" rIns="0" bIns="0" rtlCol="0">
              <a:normAutofit/>
            </a:bodyPr>
            <a:lstStyle/>
            <a:p>
              <a:pPr algn="ctr">
                <a:spcAft>
                  <a:spcPts val="600"/>
                </a:spcAft>
                <a:defRPr/>
              </a:pPr>
              <a:r>
                <a:rPr kumimoji="0" lang="en-US" sz="900" i="0" u="none" strike="noStrike" kern="1200" cap="none" spc="0" normalizeH="0" baseline="0" noProof="0">
                  <a:ln>
                    <a:noFill/>
                  </a:ln>
                  <a:solidFill>
                    <a:schemeClr val="accent5">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t>Promoting Healthy Outcomes</a:t>
              </a:r>
              <a:br>
                <a:rPr kumimoji="0" lang="en-US" sz="900" i="0" u="none" strike="noStrike" kern="1200" cap="none" spc="0" normalizeH="0" baseline="0" noProof="0">
                  <a:ln>
                    <a:noFill/>
                  </a:ln>
                  <a:solidFill>
                    <a:schemeClr val="accent5">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br>
              <a:r>
                <a:rPr lang="en-US" sz="900">
                  <a:solidFill>
                    <a:schemeClr val="accent5">
                      <a:lumMod val="50000"/>
                    </a:schemeClr>
                  </a:solidFill>
                  <a:latin typeface="Franklin Gothic Book" panose="020B0503020102020204"/>
                  <a:ea typeface="Verdana" panose="020B0604030504040204" pitchFamily="34" charset="0"/>
                </a:rPr>
                <a:t>Care Management works with the member to educate on managing disease, importance of annual check-ups, improving overall health as well as provide family support &amp; education (E.g., Managing symptoms in the home)</a:t>
              </a:r>
            </a:p>
          </p:txBody>
        </p:sp>
        <p:sp>
          <p:nvSpPr>
            <p:cNvPr id="58" name="TextBox 57">
              <a:extLst>
                <a:ext uri="{FF2B5EF4-FFF2-40B4-BE49-F238E27FC236}">
                  <a16:creationId xmlns:a16="http://schemas.microsoft.com/office/drawing/2014/main" id="{B9438986-B7C7-20AB-2AC0-2E3F60357485}"/>
                </a:ext>
              </a:extLst>
            </p:cNvPr>
            <p:cNvSpPr txBox="1"/>
            <p:nvPr/>
          </p:nvSpPr>
          <p:spPr>
            <a:xfrm>
              <a:off x="9229281" y="1427049"/>
              <a:ext cx="2214077" cy="225988"/>
            </a:xfrm>
            <a:prstGeom prst="rect">
              <a:avLst/>
            </a:prstGeom>
            <a:noFill/>
          </p:spPr>
          <p:txBody>
            <a:bodyPr wrap="square" lIns="0" tIns="0" rIns="0" bIns="0" rtlCol="0">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i="0" u="none" strike="noStrike" kern="1200" cap="none" spc="0" normalizeH="0" baseline="0" noProof="0">
                  <a:ln>
                    <a:noFill/>
                  </a:ln>
                  <a:solidFill>
                    <a:schemeClr val="accent5">
                      <a:lumMod val="50000"/>
                    </a:schemeClr>
                  </a:solidFill>
                  <a:effectLst/>
                  <a:uLnTx/>
                  <a:uFillTx/>
                  <a:latin typeface="Franklin Gothic Demi" panose="020B0703020102020204" pitchFamily="34" charset="0"/>
                  <a:ea typeface="Verdana" panose="020B0604030504040204" pitchFamily="34" charset="0"/>
                  <a:cs typeface="Verdana" panose="020B0604030504040204" pitchFamily="34" charset="0"/>
                </a:rPr>
                <a:t>Education</a:t>
              </a:r>
            </a:p>
          </p:txBody>
        </p:sp>
      </p:grpSp>
      <p:grpSp>
        <p:nvGrpSpPr>
          <p:cNvPr id="102" name="Group 101">
            <a:extLst>
              <a:ext uri="{FF2B5EF4-FFF2-40B4-BE49-F238E27FC236}">
                <a16:creationId xmlns:a16="http://schemas.microsoft.com/office/drawing/2014/main" id="{70F5A7A7-589B-5EED-CD87-FB60FC878BCC}"/>
              </a:ext>
            </a:extLst>
          </p:cNvPr>
          <p:cNvGrpSpPr/>
          <p:nvPr/>
        </p:nvGrpSpPr>
        <p:grpSpPr>
          <a:xfrm>
            <a:off x="9257423" y="4134362"/>
            <a:ext cx="2292349" cy="2086076"/>
            <a:chOff x="9257423" y="4014226"/>
            <a:chExt cx="2292349" cy="2086076"/>
          </a:xfrm>
        </p:grpSpPr>
        <p:grpSp>
          <p:nvGrpSpPr>
            <p:cNvPr id="61" name="Group 60">
              <a:extLst>
                <a:ext uri="{FF2B5EF4-FFF2-40B4-BE49-F238E27FC236}">
                  <a16:creationId xmlns:a16="http://schemas.microsoft.com/office/drawing/2014/main" id="{9DE0860E-2CE0-816F-A12A-A6B6E7244EC2}"/>
                </a:ext>
              </a:extLst>
            </p:cNvPr>
            <p:cNvGrpSpPr/>
            <p:nvPr/>
          </p:nvGrpSpPr>
          <p:grpSpPr>
            <a:xfrm>
              <a:off x="10022598" y="4257418"/>
              <a:ext cx="762000" cy="762000"/>
              <a:chOff x="1047750" y="1682750"/>
              <a:chExt cx="762000" cy="762000"/>
            </a:xfrm>
          </p:grpSpPr>
          <p:sp>
            <p:nvSpPr>
              <p:cNvPr id="62" name="Oval 61">
                <a:extLst>
                  <a:ext uri="{FF2B5EF4-FFF2-40B4-BE49-F238E27FC236}">
                    <a16:creationId xmlns:a16="http://schemas.microsoft.com/office/drawing/2014/main" id="{1EE205CF-90B3-9F20-4041-1D80D0AC5639}"/>
                  </a:ext>
                </a:extLst>
              </p:cNvPr>
              <p:cNvSpPr/>
              <p:nvPr/>
            </p:nvSpPr>
            <p:spPr bwMode="auto">
              <a:xfrm>
                <a:off x="1047750" y="1682750"/>
                <a:ext cx="762000" cy="762000"/>
              </a:xfrm>
              <a:prstGeom prst="ellipse">
                <a:avLst/>
              </a:prstGeom>
              <a:solidFill>
                <a:schemeClr val="bg1"/>
              </a:solidFill>
              <a:ln w="76200">
                <a:solidFill>
                  <a:srgbClr val="9494D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63" name="Graphic 62" descr="Stethoscope with solid fill">
                <a:extLst>
                  <a:ext uri="{FF2B5EF4-FFF2-40B4-BE49-F238E27FC236}">
                    <a16:creationId xmlns:a16="http://schemas.microsoft.com/office/drawing/2014/main" id="{D4C346BF-208F-10E7-00B9-1593BD0DB36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48557" y="1802609"/>
                <a:ext cx="560386" cy="560386"/>
              </a:xfrm>
              <a:prstGeom prst="rect">
                <a:avLst/>
              </a:prstGeom>
            </p:spPr>
          </p:pic>
        </p:grpSp>
        <p:sp>
          <p:nvSpPr>
            <p:cNvPr id="66" name="TextBox 65">
              <a:extLst>
                <a:ext uri="{FF2B5EF4-FFF2-40B4-BE49-F238E27FC236}">
                  <a16:creationId xmlns:a16="http://schemas.microsoft.com/office/drawing/2014/main" id="{BBB37E14-2C19-6680-688E-9871C8FC3E20}"/>
                </a:ext>
              </a:extLst>
            </p:cNvPr>
            <p:cNvSpPr txBox="1"/>
            <p:nvPr/>
          </p:nvSpPr>
          <p:spPr>
            <a:xfrm>
              <a:off x="9257423" y="5127800"/>
              <a:ext cx="2292349" cy="972502"/>
            </a:xfrm>
            <a:prstGeom prst="rect">
              <a:avLst/>
            </a:prstGeom>
            <a:noFill/>
          </p:spPr>
          <p:txBody>
            <a:bodyPr wrap="square" lIns="0" tIns="0" rIns="0" bIns="0" rtlCol="0">
              <a:normAutofit/>
            </a:bodyPr>
            <a:lstStyle/>
            <a:p>
              <a:pPr algn="ctr">
                <a:spcAft>
                  <a:spcPts val="600"/>
                </a:spcAft>
                <a:defRPr/>
              </a:pPr>
              <a:r>
                <a:rPr kumimoji="0" lang="en-US" sz="900" i="0" u="none" strike="noStrike" kern="1200" cap="none" spc="0" normalizeH="0" baseline="0" noProof="0">
                  <a:ln>
                    <a:noFill/>
                  </a:ln>
                  <a:solidFill>
                    <a:srgbClr val="6666BE"/>
                  </a:solidFill>
                  <a:effectLst/>
                  <a:uLnTx/>
                  <a:uFillTx/>
                  <a:latin typeface="Franklin Gothic Medium" panose="020B0603020102020204" pitchFamily="34" charset="0"/>
                  <a:ea typeface="Verdana" panose="020B0604030504040204" pitchFamily="34" charset="0"/>
                  <a:cs typeface="Verdana" panose="020B0604030504040204" pitchFamily="34" charset="0"/>
                </a:rPr>
                <a:t>Addressing Health needs</a:t>
              </a:r>
              <a:br>
                <a:rPr kumimoji="0" lang="en-US" sz="900" i="0" u="none" strike="noStrike" kern="1200" cap="none" spc="0" normalizeH="0" baseline="0" noProof="0">
                  <a:ln>
                    <a:noFill/>
                  </a:ln>
                  <a:solidFill>
                    <a:srgbClr val="6666BE"/>
                  </a:solidFill>
                  <a:effectLst/>
                  <a:uLnTx/>
                  <a:uFillTx/>
                  <a:latin typeface="Franklin Gothic Medium" panose="020B0603020102020204" pitchFamily="34" charset="0"/>
                  <a:ea typeface="Verdana" panose="020B0604030504040204" pitchFamily="34" charset="0"/>
                  <a:cs typeface="Verdana" panose="020B0604030504040204" pitchFamily="34" charset="0"/>
                </a:rPr>
              </a:br>
              <a:r>
                <a:rPr lang="en-US" sz="900">
                  <a:solidFill>
                    <a:srgbClr val="6666BE"/>
                  </a:solidFill>
                  <a:latin typeface="Franklin Gothic Book" panose="020B0503020102020204"/>
                  <a:ea typeface="Verdana" panose="020B0604030504040204" pitchFamily="34" charset="0"/>
                </a:rPr>
                <a:t>Care Managers collaborate with providers to address any health needs, gaps in care, and work together to assist the member in improving their health outcomes and other needs.</a:t>
              </a:r>
              <a:endParaRPr kumimoji="0" lang="en-US" sz="900" b="0" i="0" u="none" strike="noStrike" kern="1200" cap="none" spc="0" normalizeH="0" baseline="0" noProof="0">
                <a:ln>
                  <a:noFill/>
                </a:ln>
                <a:solidFill>
                  <a:srgbClr val="6666BE"/>
                </a:solidFill>
                <a:effectLst/>
                <a:uLnTx/>
                <a:uFillTx/>
                <a:latin typeface="Franklin Gothic Book" panose="020B0503020102020204"/>
                <a:ea typeface="Verdana" panose="020B0604030504040204" pitchFamily="34" charset="0"/>
                <a:cs typeface="Verdana" panose="020B0604030504040204" pitchFamily="34" charset="0"/>
              </a:endParaRPr>
            </a:p>
          </p:txBody>
        </p:sp>
        <p:sp>
          <p:nvSpPr>
            <p:cNvPr id="67" name="TextBox 66">
              <a:extLst>
                <a:ext uri="{FF2B5EF4-FFF2-40B4-BE49-F238E27FC236}">
                  <a16:creationId xmlns:a16="http://schemas.microsoft.com/office/drawing/2014/main" id="{B2CED5D3-DABB-CA7F-A3C7-8781A64697D1}"/>
                </a:ext>
              </a:extLst>
            </p:cNvPr>
            <p:cNvSpPr txBox="1"/>
            <p:nvPr/>
          </p:nvSpPr>
          <p:spPr>
            <a:xfrm>
              <a:off x="9288574" y="4014226"/>
              <a:ext cx="2214077" cy="225988"/>
            </a:xfrm>
            <a:prstGeom prst="rect">
              <a:avLst/>
            </a:prstGeom>
            <a:noFill/>
          </p:spPr>
          <p:txBody>
            <a:bodyPr wrap="square" lIns="0" tIns="0" rIns="0" bIns="0" rtlCol="0">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i="0" u="none" strike="noStrike" kern="1200" cap="none" spc="0" normalizeH="0" baseline="0" noProof="0">
                  <a:ln>
                    <a:noFill/>
                  </a:ln>
                  <a:solidFill>
                    <a:srgbClr val="6666BE"/>
                  </a:solidFill>
                  <a:effectLst/>
                  <a:uLnTx/>
                  <a:uFillTx/>
                  <a:latin typeface="Franklin Gothic Demi" panose="020B0703020102020204" pitchFamily="34" charset="0"/>
                  <a:ea typeface="Verdana" panose="020B0604030504040204" pitchFamily="34" charset="0"/>
                  <a:cs typeface="Verdana" panose="020B0604030504040204" pitchFamily="34" charset="0"/>
                </a:rPr>
                <a:t>Provider Collaboration</a:t>
              </a:r>
            </a:p>
          </p:txBody>
        </p:sp>
      </p:grpSp>
      <p:grpSp>
        <p:nvGrpSpPr>
          <p:cNvPr id="101" name="Group 100">
            <a:extLst>
              <a:ext uri="{FF2B5EF4-FFF2-40B4-BE49-F238E27FC236}">
                <a16:creationId xmlns:a16="http://schemas.microsoft.com/office/drawing/2014/main" id="{33BC3A18-7CA6-8DB3-F819-BF1032C6863D}"/>
              </a:ext>
            </a:extLst>
          </p:cNvPr>
          <p:cNvGrpSpPr/>
          <p:nvPr/>
        </p:nvGrpSpPr>
        <p:grpSpPr>
          <a:xfrm>
            <a:off x="6147878" y="4134362"/>
            <a:ext cx="3009090" cy="2098105"/>
            <a:chOff x="6147878" y="4014226"/>
            <a:chExt cx="3009090" cy="2098105"/>
          </a:xfrm>
        </p:grpSpPr>
        <p:grpSp>
          <p:nvGrpSpPr>
            <p:cNvPr id="69" name="Group 68">
              <a:extLst>
                <a:ext uri="{FF2B5EF4-FFF2-40B4-BE49-F238E27FC236}">
                  <a16:creationId xmlns:a16="http://schemas.microsoft.com/office/drawing/2014/main" id="{7EA01C41-1E74-9D72-49FB-8B8EE722ED65}"/>
                </a:ext>
              </a:extLst>
            </p:cNvPr>
            <p:cNvGrpSpPr/>
            <p:nvPr/>
          </p:nvGrpSpPr>
          <p:grpSpPr>
            <a:xfrm>
              <a:off x="7213577" y="4279482"/>
              <a:ext cx="762000" cy="762000"/>
              <a:chOff x="1047750" y="1682750"/>
              <a:chExt cx="762000" cy="762000"/>
            </a:xfrm>
          </p:grpSpPr>
          <p:sp>
            <p:nvSpPr>
              <p:cNvPr id="70" name="Oval 69">
                <a:extLst>
                  <a:ext uri="{FF2B5EF4-FFF2-40B4-BE49-F238E27FC236}">
                    <a16:creationId xmlns:a16="http://schemas.microsoft.com/office/drawing/2014/main" id="{25EB0ADA-DD8F-DB31-DD9E-BD923055AC1B}"/>
                  </a:ext>
                </a:extLst>
              </p:cNvPr>
              <p:cNvSpPr/>
              <p:nvPr/>
            </p:nvSpPr>
            <p:spPr bwMode="auto">
              <a:xfrm>
                <a:off x="1047750" y="1682750"/>
                <a:ext cx="762000" cy="762000"/>
              </a:xfrm>
              <a:prstGeom prst="ellipse">
                <a:avLst/>
              </a:prstGeom>
              <a:solidFill>
                <a:schemeClr val="bg1"/>
              </a:solidFill>
              <a:ln w="76200">
                <a:solidFill>
                  <a:srgbClr val="9E29B5"/>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71" name="Graphic 70" descr="City with solid fill">
                <a:extLst>
                  <a:ext uri="{FF2B5EF4-FFF2-40B4-BE49-F238E27FC236}">
                    <a16:creationId xmlns:a16="http://schemas.microsoft.com/office/drawing/2014/main" id="{9649413B-D5C0-B5A2-90A2-5C9B69D021B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148557" y="1802609"/>
                <a:ext cx="560386" cy="560386"/>
              </a:xfrm>
              <a:prstGeom prst="rect">
                <a:avLst/>
              </a:prstGeom>
            </p:spPr>
          </p:pic>
        </p:grpSp>
        <p:sp>
          <p:nvSpPr>
            <p:cNvPr id="72" name="TextBox 71">
              <a:extLst>
                <a:ext uri="{FF2B5EF4-FFF2-40B4-BE49-F238E27FC236}">
                  <a16:creationId xmlns:a16="http://schemas.microsoft.com/office/drawing/2014/main" id="{F8465979-0082-1D3F-7DC7-637CDDC15A19}"/>
                </a:ext>
              </a:extLst>
            </p:cNvPr>
            <p:cNvSpPr txBox="1"/>
            <p:nvPr/>
          </p:nvSpPr>
          <p:spPr>
            <a:xfrm>
              <a:off x="6147878" y="5139829"/>
              <a:ext cx="3009090" cy="972502"/>
            </a:xfrm>
            <a:prstGeom prst="rect">
              <a:avLst/>
            </a:prstGeom>
            <a:noFill/>
          </p:spPr>
          <p:txBody>
            <a:bodyPr wrap="square" lIns="0" tIns="0" rIns="0" bIns="0" rtlCol="0">
              <a:normAutofit/>
            </a:bodyPr>
            <a:lstStyle/>
            <a:p>
              <a:pPr algn="ctr">
                <a:spcAft>
                  <a:spcPts val="600"/>
                </a:spcAft>
                <a:defRPr/>
              </a:pPr>
              <a:r>
                <a:rPr kumimoji="0" lang="en-US" sz="900" i="0" u="none" strike="noStrike" kern="1200" cap="none" spc="0" normalizeH="0" baseline="0" noProof="0">
                  <a:ln>
                    <a:noFill/>
                  </a:ln>
                  <a:solidFill>
                    <a:srgbClr val="5C0B8A"/>
                  </a:solidFill>
                  <a:effectLst/>
                  <a:uLnTx/>
                  <a:uFillTx/>
                  <a:latin typeface="Franklin Gothic Medium" panose="020B0603020102020204" pitchFamily="34" charset="0"/>
                  <a:ea typeface="Verdana" panose="020B0604030504040204" pitchFamily="34" charset="0"/>
                  <a:cs typeface="Verdana" panose="020B0604030504040204" pitchFamily="34" charset="0"/>
                </a:rPr>
                <a:t>Community-Centered Connections</a:t>
              </a:r>
              <a:br>
                <a:rPr kumimoji="0" lang="en-US" sz="900" i="0" u="none" strike="noStrike" kern="1200" cap="none" spc="0" normalizeH="0" baseline="0" noProof="0">
                  <a:ln>
                    <a:noFill/>
                  </a:ln>
                  <a:solidFill>
                    <a:srgbClr val="5C0B8A"/>
                  </a:solidFill>
                  <a:effectLst/>
                  <a:uLnTx/>
                  <a:uFillTx/>
                  <a:latin typeface="Franklin Gothic Medium" panose="020B0603020102020204" pitchFamily="34" charset="0"/>
                  <a:ea typeface="Verdana" panose="020B0604030504040204" pitchFamily="34" charset="0"/>
                  <a:cs typeface="Verdana" panose="020B0604030504040204" pitchFamily="34" charset="0"/>
                </a:rPr>
              </a:br>
              <a:r>
                <a:rPr lang="en-US" sz="900">
                  <a:solidFill>
                    <a:srgbClr val="5C0B8A"/>
                  </a:solidFill>
                  <a:latin typeface="Franklin Gothic Book" panose="020B0503020102020204"/>
                  <a:ea typeface="Verdana" panose="020B0604030504040204" pitchFamily="34" charset="0"/>
                </a:rPr>
                <a:t>Members are screened for needs and connected to immediate community resources including food, housing, benefits, etc., as well as advocacy for children’s school-based services including accommodations, learning devices, supports, and referrals to EI &amp; HCBS Waiver services</a:t>
              </a:r>
            </a:p>
            <a:p>
              <a:pPr algn="ctr">
                <a:spcAft>
                  <a:spcPts val="600"/>
                </a:spcAft>
                <a:defRPr/>
              </a:pPr>
              <a:endParaRPr lang="en-US" sz="900">
                <a:solidFill>
                  <a:schemeClr val="accent3">
                    <a:lumMod val="50000"/>
                  </a:schemeClr>
                </a:solidFill>
                <a:latin typeface="Franklin Gothic Book" panose="020B0503020102020204"/>
                <a:ea typeface="Verdana" panose="020B0604030504040204" pitchFamily="34" charset="0"/>
              </a:endParaRPr>
            </a:p>
          </p:txBody>
        </p:sp>
        <p:sp>
          <p:nvSpPr>
            <p:cNvPr id="73" name="TextBox 72">
              <a:extLst>
                <a:ext uri="{FF2B5EF4-FFF2-40B4-BE49-F238E27FC236}">
                  <a16:creationId xmlns:a16="http://schemas.microsoft.com/office/drawing/2014/main" id="{51264FEC-30D2-5653-693A-2305B46A5A24}"/>
                </a:ext>
              </a:extLst>
            </p:cNvPr>
            <p:cNvSpPr txBox="1"/>
            <p:nvPr/>
          </p:nvSpPr>
          <p:spPr>
            <a:xfrm>
              <a:off x="6487538" y="4014226"/>
              <a:ext cx="2214077" cy="225988"/>
            </a:xfrm>
            <a:prstGeom prst="rect">
              <a:avLst/>
            </a:prstGeom>
            <a:noFill/>
          </p:spPr>
          <p:txBody>
            <a:bodyPr wrap="square" lIns="0" tIns="0" rIns="0" bIns="0" rtlCol="0">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i="0" u="none" strike="noStrike" kern="1200" cap="none" spc="0" normalizeH="0" baseline="0" noProof="0">
                  <a:ln>
                    <a:noFill/>
                  </a:ln>
                  <a:solidFill>
                    <a:srgbClr val="5C0B8A"/>
                  </a:solidFill>
                  <a:effectLst/>
                  <a:uLnTx/>
                  <a:uFillTx/>
                  <a:latin typeface="Franklin Gothic Demi" panose="020B0703020102020204" pitchFamily="34" charset="0"/>
                  <a:ea typeface="Verdana" panose="020B0604030504040204" pitchFamily="34" charset="0"/>
                  <a:cs typeface="Verdana" panose="020B0604030504040204" pitchFamily="34" charset="0"/>
                </a:rPr>
                <a:t>Service Referral &amp; Linkage</a:t>
              </a:r>
            </a:p>
          </p:txBody>
        </p:sp>
      </p:grpSp>
      <p:grpSp>
        <p:nvGrpSpPr>
          <p:cNvPr id="103" name="Group 102">
            <a:extLst>
              <a:ext uri="{FF2B5EF4-FFF2-40B4-BE49-F238E27FC236}">
                <a16:creationId xmlns:a16="http://schemas.microsoft.com/office/drawing/2014/main" id="{C627ED43-2314-2E6D-E1A7-CAD7327DA024}"/>
              </a:ext>
            </a:extLst>
          </p:cNvPr>
          <p:cNvGrpSpPr/>
          <p:nvPr/>
        </p:nvGrpSpPr>
        <p:grpSpPr>
          <a:xfrm>
            <a:off x="517992" y="1349130"/>
            <a:ext cx="755679" cy="823508"/>
            <a:chOff x="331114" y="1382500"/>
            <a:chExt cx="755679" cy="823508"/>
          </a:xfrm>
        </p:grpSpPr>
        <p:cxnSp>
          <p:nvCxnSpPr>
            <p:cNvPr id="80" name="Straight Connector 79">
              <a:extLst>
                <a:ext uri="{FF2B5EF4-FFF2-40B4-BE49-F238E27FC236}">
                  <a16:creationId xmlns:a16="http://schemas.microsoft.com/office/drawing/2014/main" id="{446BA46C-F269-C799-2126-1815515843DD}"/>
                </a:ext>
              </a:extLst>
            </p:cNvPr>
            <p:cNvCxnSpPr>
              <a:cxnSpLocks/>
            </p:cNvCxnSpPr>
            <p:nvPr/>
          </p:nvCxnSpPr>
          <p:spPr>
            <a:xfrm>
              <a:off x="368271" y="1623549"/>
              <a:ext cx="0" cy="582459"/>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Wave 73">
              <a:extLst>
                <a:ext uri="{FF2B5EF4-FFF2-40B4-BE49-F238E27FC236}">
                  <a16:creationId xmlns:a16="http://schemas.microsoft.com/office/drawing/2014/main" id="{D4ACD139-240C-3620-112A-06AE8A0F1A06}"/>
                </a:ext>
              </a:extLst>
            </p:cNvPr>
            <p:cNvSpPr/>
            <p:nvPr/>
          </p:nvSpPr>
          <p:spPr bwMode="auto">
            <a:xfrm>
              <a:off x="331114" y="1382500"/>
              <a:ext cx="755679" cy="532459"/>
            </a:xfrm>
            <a:prstGeom prst="wave">
              <a:avLst>
                <a:gd name="adj1" fmla="val 5043"/>
                <a:gd name="adj2" fmla="val 0"/>
              </a:avLst>
            </a:prstGeom>
            <a:solidFill>
              <a:schemeClr val="accent2">
                <a:lumMod val="20000"/>
                <a:lumOff val="80000"/>
              </a:schemeClr>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r>
                <a:rPr lang="en-US" sz="1100">
                  <a:solidFill>
                    <a:schemeClr val="accent3">
                      <a:lumMod val="50000"/>
                    </a:schemeClr>
                  </a:solidFill>
                  <a:latin typeface="+mj-lt"/>
                </a:rPr>
                <a:t>Start</a:t>
              </a:r>
            </a:p>
          </p:txBody>
        </p:sp>
      </p:grpSp>
      <p:grpSp>
        <p:nvGrpSpPr>
          <p:cNvPr id="104" name="Group 103">
            <a:extLst>
              <a:ext uri="{FF2B5EF4-FFF2-40B4-BE49-F238E27FC236}">
                <a16:creationId xmlns:a16="http://schemas.microsoft.com/office/drawing/2014/main" id="{60487E32-E3EF-C62E-F48E-60A7283F93F3}"/>
              </a:ext>
            </a:extLst>
          </p:cNvPr>
          <p:cNvGrpSpPr/>
          <p:nvPr/>
        </p:nvGrpSpPr>
        <p:grpSpPr>
          <a:xfrm>
            <a:off x="527644" y="3971619"/>
            <a:ext cx="755679" cy="823508"/>
            <a:chOff x="347440" y="3971619"/>
            <a:chExt cx="755679" cy="823508"/>
          </a:xfrm>
        </p:grpSpPr>
        <p:cxnSp>
          <p:nvCxnSpPr>
            <p:cNvPr id="86" name="Straight Connector 85">
              <a:extLst>
                <a:ext uri="{FF2B5EF4-FFF2-40B4-BE49-F238E27FC236}">
                  <a16:creationId xmlns:a16="http://schemas.microsoft.com/office/drawing/2014/main" id="{EBB5CF73-08D8-8743-3387-879CBD56C7A1}"/>
                </a:ext>
              </a:extLst>
            </p:cNvPr>
            <p:cNvCxnSpPr>
              <a:cxnSpLocks/>
            </p:cNvCxnSpPr>
            <p:nvPr/>
          </p:nvCxnSpPr>
          <p:spPr>
            <a:xfrm>
              <a:off x="397567" y="4212668"/>
              <a:ext cx="0" cy="582459"/>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Wave 86">
              <a:extLst>
                <a:ext uri="{FF2B5EF4-FFF2-40B4-BE49-F238E27FC236}">
                  <a16:creationId xmlns:a16="http://schemas.microsoft.com/office/drawing/2014/main" id="{C322A65F-718B-520A-AC8B-653FD105EA48}"/>
                </a:ext>
              </a:extLst>
            </p:cNvPr>
            <p:cNvSpPr/>
            <p:nvPr/>
          </p:nvSpPr>
          <p:spPr bwMode="auto">
            <a:xfrm>
              <a:off x="347440" y="3971619"/>
              <a:ext cx="755679" cy="532459"/>
            </a:xfrm>
            <a:prstGeom prst="wave">
              <a:avLst>
                <a:gd name="adj1" fmla="val 5043"/>
                <a:gd name="adj2" fmla="val 0"/>
              </a:avLst>
            </a:prstGeom>
            <a:solidFill>
              <a:srgbClr val="B7DC7A"/>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US" sz="1000">
                  <a:solidFill>
                    <a:schemeClr val="accent4">
                      <a:lumMod val="50000"/>
                    </a:schemeClr>
                  </a:solidFill>
                  <a:latin typeface="+mj-lt"/>
                </a:rPr>
                <a:t>Graduation</a:t>
              </a:r>
            </a:p>
          </p:txBody>
        </p:sp>
      </p:grpSp>
      <p:grpSp>
        <p:nvGrpSpPr>
          <p:cNvPr id="88" name="Group 87">
            <a:extLst>
              <a:ext uri="{FF2B5EF4-FFF2-40B4-BE49-F238E27FC236}">
                <a16:creationId xmlns:a16="http://schemas.microsoft.com/office/drawing/2014/main" id="{13613B29-5153-5359-922F-2F11E3CE6CBE}"/>
              </a:ext>
            </a:extLst>
          </p:cNvPr>
          <p:cNvGrpSpPr/>
          <p:nvPr/>
        </p:nvGrpSpPr>
        <p:grpSpPr>
          <a:xfrm>
            <a:off x="1148561" y="1525388"/>
            <a:ext cx="2214077" cy="2098105"/>
            <a:chOff x="1028587" y="1427049"/>
            <a:chExt cx="2214077" cy="2098105"/>
          </a:xfrm>
        </p:grpSpPr>
        <p:grpSp>
          <p:nvGrpSpPr>
            <p:cNvPr id="89" name="Group 88">
              <a:extLst>
                <a:ext uri="{FF2B5EF4-FFF2-40B4-BE49-F238E27FC236}">
                  <a16:creationId xmlns:a16="http://schemas.microsoft.com/office/drawing/2014/main" id="{50118E71-5B01-C0B3-24E3-BF1453444AE2}"/>
                </a:ext>
              </a:extLst>
            </p:cNvPr>
            <p:cNvGrpSpPr/>
            <p:nvPr/>
          </p:nvGrpSpPr>
          <p:grpSpPr>
            <a:xfrm>
              <a:off x="1722201" y="1682750"/>
              <a:ext cx="762000" cy="762000"/>
              <a:chOff x="1047750" y="1682750"/>
              <a:chExt cx="762000" cy="762000"/>
            </a:xfrm>
          </p:grpSpPr>
          <p:sp>
            <p:nvSpPr>
              <p:cNvPr id="92" name="Oval 91">
                <a:extLst>
                  <a:ext uri="{FF2B5EF4-FFF2-40B4-BE49-F238E27FC236}">
                    <a16:creationId xmlns:a16="http://schemas.microsoft.com/office/drawing/2014/main" id="{7E556208-7C3E-B5F8-4D4D-B47DC846BDC2}"/>
                  </a:ext>
                </a:extLst>
              </p:cNvPr>
              <p:cNvSpPr/>
              <p:nvPr/>
            </p:nvSpPr>
            <p:spPr bwMode="auto">
              <a:xfrm>
                <a:off x="1047750" y="1682750"/>
                <a:ext cx="762000" cy="762000"/>
              </a:xfrm>
              <a:prstGeom prst="ellipse">
                <a:avLst/>
              </a:prstGeom>
              <a:solidFill>
                <a:schemeClr val="bg1"/>
              </a:solidFill>
              <a:ln w="76200">
                <a:solidFill>
                  <a:schemeClr val="accent2">
                    <a:lumMod val="75000"/>
                  </a:schemeClr>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93" name="Graphic 92" descr="Handshake with solid fill">
                <a:extLst>
                  <a:ext uri="{FF2B5EF4-FFF2-40B4-BE49-F238E27FC236}">
                    <a16:creationId xmlns:a16="http://schemas.microsoft.com/office/drawing/2014/main" id="{508825A0-39D2-66B6-44B4-19ED4D2296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48557" y="1802609"/>
                <a:ext cx="560386" cy="560386"/>
              </a:xfrm>
              <a:prstGeom prst="rect">
                <a:avLst/>
              </a:prstGeom>
            </p:spPr>
          </p:pic>
        </p:grpSp>
        <p:sp>
          <p:nvSpPr>
            <p:cNvPr id="90" name="TextBox 89">
              <a:extLst>
                <a:ext uri="{FF2B5EF4-FFF2-40B4-BE49-F238E27FC236}">
                  <a16:creationId xmlns:a16="http://schemas.microsoft.com/office/drawing/2014/main" id="{9AB4208F-D57C-B5AD-2665-A240254CA9AF}"/>
                </a:ext>
              </a:extLst>
            </p:cNvPr>
            <p:cNvSpPr txBox="1"/>
            <p:nvPr/>
          </p:nvSpPr>
          <p:spPr>
            <a:xfrm>
              <a:off x="1221537" y="2552652"/>
              <a:ext cx="1866218" cy="972502"/>
            </a:xfrm>
            <a:prstGeom prst="rect">
              <a:avLst/>
            </a:prstGeom>
            <a:noFill/>
          </p:spPr>
          <p:txBody>
            <a:bodyPr wrap="square" lIns="0" tIns="0" rIns="0" bIns="0" rtlCol="0">
              <a:normAutofit/>
            </a:bodyPr>
            <a:lstStyle/>
            <a:p>
              <a:pPr algn="ctr">
                <a:spcAft>
                  <a:spcPts val="600"/>
                </a:spcAft>
                <a:defRPr/>
              </a:pPr>
              <a:r>
                <a:rPr lang="en-US" sz="900">
                  <a:solidFill>
                    <a:schemeClr val="accent2">
                      <a:lumMod val="50000"/>
                    </a:schemeClr>
                  </a:solidFill>
                  <a:latin typeface="Franklin Gothic Medium" panose="020B0603020102020204" pitchFamily="34" charset="0"/>
                  <a:ea typeface="Verdana" panose="020B0604030504040204" pitchFamily="34" charset="0"/>
                  <a:cs typeface="Verdana" panose="020B0604030504040204" pitchFamily="34" charset="0"/>
                </a:rPr>
                <a:t>8</a:t>
              </a:r>
              <a:r>
                <a:rPr kumimoji="0" lang="en-US" sz="900" i="0" u="none" strike="noStrike" kern="1200" cap="none" spc="0" normalizeH="0" baseline="0" noProof="0">
                  <a:ln>
                    <a:noFill/>
                  </a:ln>
                  <a:solidFill>
                    <a:schemeClr val="accent2">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t>00+ Adult enrollments per month</a:t>
              </a:r>
              <a:br>
                <a:rPr kumimoji="0" lang="en-US" sz="900" i="0" u="none" strike="noStrike" kern="1200" cap="none" spc="0" normalizeH="0" baseline="0" noProof="0">
                  <a:ln>
                    <a:noFill/>
                  </a:ln>
                  <a:solidFill>
                    <a:schemeClr val="accent2">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br>
              <a:r>
                <a:rPr kumimoji="0" lang="en-US" sz="900" i="0" u="none" strike="noStrike" kern="1200" cap="none" spc="0" normalizeH="0" baseline="0" noProof="0">
                  <a:ln>
                    <a:noFill/>
                  </a:ln>
                  <a:solidFill>
                    <a:schemeClr val="accent2">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t>100+ Child enrollments per month</a:t>
              </a:r>
              <a:br>
                <a:rPr kumimoji="0" lang="en-US" sz="900" i="0" u="none" strike="noStrike" kern="1200" cap="none" spc="0" normalizeH="0" baseline="0" noProof="0">
                  <a:ln>
                    <a:noFill/>
                  </a:ln>
                  <a:solidFill>
                    <a:schemeClr val="accent2">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br>
              <a:r>
                <a:rPr kumimoji="0" lang="en-US" sz="900" b="0" i="0" u="none" strike="noStrike" kern="1200" cap="none" spc="0" normalizeH="0" baseline="0" noProof="0">
                  <a:ln>
                    <a:noFill/>
                  </a:ln>
                  <a:solidFill>
                    <a:schemeClr val="accent2">
                      <a:lumMod val="50000"/>
                    </a:schemeClr>
                  </a:solidFill>
                  <a:effectLst/>
                  <a:uLnTx/>
                  <a:uFillTx/>
                  <a:latin typeface="Franklin Gothic Book" panose="020B0503020102020204"/>
                  <a:ea typeface="Verdana" panose="020B0604030504040204" pitchFamily="34" charset="0"/>
                  <a:cs typeface="Verdana" panose="020B0604030504040204" pitchFamily="34" charset="0"/>
                </a:rPr>
                <a:t>Patients are engaged face-to-face at hospital facilities, outpatient practices, &amp; in the community</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900" i="0" u="none" strike="noStrike" kern="1200" cap="none" spc="0" normalizeH="0" baseline="0" noProof="0">
                <a:ln>
                  <a:noFill/>
                </a:ln>
                <a:solidFill>
                  <a:srgbClr val="414141"/>
                </a:solidFill>
                <a:effectLst/>
                <a:uLnTx/>
                <a:uFillTx/>
                <a:latin typeface="Franklin Gothic Medium" panose="020B0603020102020204" pitchFamily="34" charset="0"/>
                <a:ea typeface="Verdana" panose="020B0604030504040204" pitchFamily="34" charset="0"/>
                <a:cs typeface="Verdana" panose="020B0604030504040204" pitchFamily="34" charset="0"/>
              </a:endParaRPr>
            </a:p>
          </p:txBody>
        </p:sp>
        <p:sp>
          <p:nvSpPr>
            <p:cNvPr id="91" name="TextBox 90">
              <a:extLst>
                <a:ext uri="{FF2B5EF4-FFF2-40B4-BE49-F238E27FC236}">
                  <a16:creationId xmlns:a16="http://schemas.microsoft.com/office/drawing/2014/main" id="{99307FA8-85CC-839D-3D8C-D2F17AF53D2F}"/>
                </a:ext>
              </a:extLst>
            </p:cNvPr>
            <p:cNvSpPr txBox="1"/>
            <p:nvPr/>
          </p:nvSpPr>
          <p:spPr>
            <a:xfrm>
              <a:off x="1028587" y="1427049"/>
              <a:ext cx="2214077" cy="225988"/>
            </a:xfrm>
            <a:prstGeom prst="rect">
              <a:avLst/>
            </a:prstGeom>
            <a:noFill/>
          </p:spPr>
          <p:txBody>
            <a:bodyPr wrap="square" lIns="0" tIns="0" rIns="0" bIns="0" rtlCol="0">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i="0" u="none" strike="noStrike" kern="1200" cap="none" spc="0" normalizeH="0" baseline="0" noProof="0">
                  <a:ln>
                    <a:noFill/>
                  </a:ln>
                  <a:solidFill>
                    <a:schemeClr val="accent2">
                      <a:lumMod val="50000"/>
                    </a:schemeClr>
                  </a:solidFill>
                  <a:effectLst/>
                  <a:uLnTx/>
                  <a:uFillTx/>
                  <a:latin typeface="Franklin Gothic Demi" panose="020B0703020102020204" pitchFamily="34" charset="0"/>
                  <a:ea typeface="Verdana" panose="020B0604030504040204" pitchFamily="34" charset="0"/>
                  <a:cs typeface="Verdana" panose="020B0604030504040204" pitchFamily="34" charset="0"/>
                </a:rPr>
                <a:t>Outreach &amp; Enrollment</a:t>
              </a:r>
            </a:p>
          </p:txBody>
        </p:sp>
      </p:grpSp>
      <p:grpSp>
        <p:nvGrpSpPr>
          <p:cNvPr id="94" name="Group 93">
            <a:extLst>
              <a:ext uri="{FF2B5EF4-FFF2-40B4-BE49-F238E27FC236}">
                <a16:creationId xmlns:a16="http://schemas.microsoft.com/office/drawing/2014/main" id="{CA38E5F5-CE08-3DEB-80AB-4BED68492AC4}"/>
              </a:ext>
            </a:extLst>
          </p:cNvPr>
          <p:cNvGrpSpPr/>
          <p:nvPr/>
        </p:nvGrpSpPr>
        <p:grpSpPr>
          <a:xfrm>
            <a:off x="3575852" y="4132287"/>
            <a:ext cx="2214077" cy="2098105"/>
            <a:chOff x="3218031" y="1402237"/>
            <a:chExt cx="2214077" cy="2098105"/>
          </a:xfrm>
        </p:grpSpPr>
        <p:grpSp>
          <p:nvGrpSpPr>
            <p:cNvPr id="95" name="Group 94">
              <a:extLst>
                <a:ext uri="{FF2B5EF4-FFF2-40B4-BE49-F238E27FC236}">
                  <a16:creationId xmlns:a16="http://schemas.microsoft.com/office/drawing/2014/main" id="{439EBD27-60BD-1A43-3EE4-1AE68629D3BC}"/>
                </a:ext>
              </a:extLst>
            </p:cNvPr>
            <p:cNvGrpSpPr/>
            <p:nvPr/>
          </p:nvGrpSpPr>
          <p:grpSpPr>
            <a:xfrm>
              <a:off x="3910541" y="1667493"/>
              <a:ext cx="762000" cy="762000"/>
              <a:chOff x="1047750" y="1682750"/>
              <a:chExt cx="762000" cy="762000"/>
            </a:xfrm>
          </p:grpSpPr>
          <p:sp>
            <p:nvSpPr>
              <p:cNvPr id="98" name="Oval 97">
                <a:extLst>
                  <a:ext uri="{FF2B5EF4-FFF2-40B4-BE49-F238E27FC236}">
                    <a16:creationId xmlns:a16="http://schemas.microsoft.com/office/drawing/2014/main" id="{E3C13452-CCED-E018-B74A-6E41FD40A8B7}"/>
                  </a:ext>
                </a:extLst>
              </p:cNvPr>
              <p:cNvSpPr/>
              <p:nvPr/>
            </p:nvSpPr>
            <p:spPr bwMode="auto">
              <a:xfrm>
                <a:off x="1047750" y="1682750"/>
                <a:ext cx="762000" cy="762000"/>
              </a:xfrm>
              <a:prstGeom prst="ellipse">
                <a:avLst/>
              </a:prstGeom>
              <a:solidFill>
                <a:schemeClr val="bg1"/>
              </a:solidFill>
              <a:ln w="76200">
                <a:solidFill>
                  <a:schemeClr val="accent5">
                    <a:lumMod val="50000"/>
                  </a:schemeClr>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99" name="Graphic 98" descr="Checkmark with solid fill">
                <a:extLst>
                  <a:ext uri="{FF2B5EF4-FFF2-40B4-BE49-F238E27FC236}">
                    <a16:creationId xmlns:a16="http://schemas.microsoft.com/office/drawing/2014/main" id="{DB39966D-02E9-8533-C07F-EF8B9FC4E221}"/>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148557" y="1802609"/>
                <a:ext cx="560386" cy="560386"/>
              </a:xfrm>
              <a:prstGeom prst="rect">
                <a:avLst/>
              </a:prstGeom>
            </p:spPr>
          </p:pic>
        </p:grpSp>
        <p:sp>
          <p:nvSpPr>
            <p:cNvPr id="96" name="TextBox 95">
              <a:extLst>
                <a:ext uri="{FF2B5EF4-FFF2-40B4-BE49-F238E27FC236}">
                  <a16:creationId xmlns:a16="http://schemas.microsoft.com/office/drawing/2014/main" id="{2FABD522-105D-4532-389E-D9B0CA22392F}"/>
                </a:ext>
              </a:extLst>
            </p:cNvPr>
            <p:cNvSpPr txBox="1"/>
            <p:nvPr/>
          </p:nvSpPr>
          <p:spPr>
            <a:xfrm>
              <a:off x="3410981" y="2527840"/>
              <a:ext cx="1866218" cy="972502"/>
            </a:xfrm>
            <a:prstGeom prst="rect">
              <a:avLst/>
            </a:prstGeom>
            <a:noFill/>
          </p:spPr>
          <p:txBody>
            <a:bodyPr wrap="square" lIns="0" tIns="0" rIns="0" bIns="0" rtlCol="0">
              <a:normAutofit/>
            </a:bodyPr>
            <a:lstStyle/>
            <a:p>
              <a:pPr algn="ctr">
                <a:spcAft>
                  <a:spcPts val="600"/>
                </a:spcAft>
                <a:defRPr/>
              </a:pPr>
              <a:r>
                <a:rPr kumimoji="0" lang="en-US" sz="900" i="0" u="none" strike="noStrike" kern="1200" cap="none" spc="0" normalizeH="0" baseline="0" noProof="0">
                  <a:ln>
                    <a:noFill/>
                  </a:ln>
                  <a:solidFill>
                    <a:schemeClr val="accent5">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t>Empowering Our Members</a:t>
              </a:r>
              <a:br>
                <a:rPr kumimoji="0" lang="en-US" sz="900" i="0" u="none" strike="noStrike" kern="1200" cap="none" spc="0" normalizeH="0" baseline="0" noProof="0">
                  <a:ln>
                    <a:noFill/>
                  </a:ln>
                  <a:solidFill>
                    <a:schemeClr val="accent5">
                      <a:lumMod val="50000"/>
                    </a:schemeClr>
                  </a:solidFill>
                  <a:effectLst/>
                  <a:uLnTx/>
                  <a:uFillTx/>
                  <a:latin typeface="Franklin Gothic Medium" panose="020B0603020102020204" pitchFamily="34" charset="0"/>
                  <a:ea typeface="Verdana" panose="020B0604030504040204" pitchFamily="34" charset="0"/>
                  <a:cs typeface="Verdana" panose="020B0604030504040204" pitchFamily="34" charset="0"/>
                </a:rPr>
              </a:br>
              <a:r>
                <a:rPr lang="en-US" sz="900">
                  <a:solidFill>
                    <a:schemeClr val="accent5">
                      <a:lumMod val="50000"/>
                    </a:schemeClr>
                  </a:solidFill>
                  <a:latin typeface="Franklin Gothic Book" panose="020B0503020102020204"/>
                  <a:ea typeface="Verdana" panose="020B0604030504040204" pitchFamily="34" charset="0"/>
                </a:rPr>
                <a:t>Care Management works with the member to address all social, medical and related needs as identified by the member, with the goal of elevating the member to self-manage their medical and social needs</a:t>
              </a:r>
              <a:endParaRPr kumimoji="0" lang="en-US" sz="900" b="0" i="0" u="none" strike="noStrike" kern="1200" cap="none" spc="0" normalizeH="0" baseline="0" noProof="0">
                <a:ln>
                  <a:noFill/>
                </a:ln>
                <a:solidFill>
                  <a:schemeClr val="accent5">
                    <a:lumMod val="50000"/>
                  </a:schemeClr>
                </a:solidFill>
                <a:effectLst/>
                <a:uLnTx/>
                <a:uFillTx/>
                <a:latin typeface="Franklin Gothic Book" panose="020B0503020102020204"/>
                <a:ea typeface="Verdana" panose="020B0604030504040204" pitchFamily="34" charset="0"/>
                <a:cs typeface="Verdana" panose="020B0604030504040204" pitchFamily="34" charset="0"/>
              </a:endParaRPr>
            </a:p>
          </p:txBody>
        </p:sp>
        <p:sp>
          <p:nvSpPr>
            <p:cNvPr id="97" name="TextBox 96">
              <a:extLst>
                <a:ext uri="{FF2B5EF4-FFF2-40B4-BE49-F238E27FC236}">
                  <a16:creationId xmlns:a16="http://schemas.microsoft.com/office/drawing/2014/main" id="{C94F057B-2A95-1ED9-B7E2-8FFF884B2F49}"/>
                </a:ext>
              </a:extLst>
            </p:cNvPr>
            <p:cNvSpPr txBox="1"/>
            <p:nvPr/>
          </p:nvSpPr>
          <p:spPr>
            <a:xfrm>
              <a:off x="3218031" y="1402237"/>
              <a:ext cx="2214077" cy="225988"/>
            </a:xfrm>
            <a:prstGeom prst="rect">
              <a:avLst/>
            </a:prstGeom>
            <a:noFill/>
          </p:spPr>
          <p:txBody>
            <a:bodyPr wrap="square" lIns="0" tIns="0" rIns="0" bIns="0" rtlCol="0">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i="0" u="none" strike="noStrike" kern="1200" cap="none" spc="0" normalizeH="0" baseline="0" noProof="0">
                  <a:ln>
                    <a:noFill/>
                  </a:ln>
                  <a:solidFill>
                    <a:schemeClr val="accent5">
                      <a:lumMod val="50000"/>
                    </a:schemeClr>
                  </a:solidFill>
                  <a:effectLst/>
                  <a:uLnTx/>
                  <a:uFillTx/>
                  <a:latin typeface="Franklin Gothic Demi" panose="020B0703020102020204" pitchFamily="34" charset="0"/>
                  <a:ea typeface="Verdana" panose="020B0604030504040204" pitchFamily="34" charset="0"/>
                  <a:cs typeface="Verdana" panose="020B0604030504040204" pitchFamily="34" charset="0"/>
                </a:rPr>
                <a:t>Completion of Goals</a:t>
              </a:r>
            </a:p>
          </p:txBody>
        </p:sp>
      </p:grpSp>
    </p:spTree>
    <p:extLst>
      <p:ext uri="{BB962C8B-B14F-4D97-AF65-F5344CB8AC3E}">
        <p14:creationId xmlns:p14="http://schemas.microsoft.com/office/powerpoint/2010/main" val="185917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781E4-3412-2C9C-CD6D-27E61A2F8F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A76795-9CE1-5C8A-57F9-212119055E7A}"/>
              </a:ext>
            </a:extLst>
          </p:cNvPr>
          <p:cNvSpPr>
            <a:spLocks noGrp="1"/>
          </p:cNvSpPr>
          <p:nvPr>
            <p:ph type="sldNum" sz="quarter" idx="11"/>
          </p:nvPr>
        </p:nvSpPr>
        <p:spPr/>
        <p:txBody>
          <a:bodyPr/>
          <a:lstStyle/>
          <a:p>
            <a:fld id="{63DCA5C9-2E11-4C67-86EB-AE1DE127DC64}" type="slidenum">
              <a:rPr lang="en-US" smtClean="0"/>
              <a:pPr/>
              <a:t>4</a:t>
            </a:fld>
            <a:endParaRPr lang="en-US"/>
          </a:p>
        </p:txBody>
      </p:sp>
      <p:sp>
        <p:nvSpPr>
          <p:cNvPr id="3" name="Date Placeholder 2">
            <a:extLst>
              <a:ext uri="{FF2B5EF4-FFF2-40B4-BE49-F238E27FC236}">
                <a16:creationId xmlns:a16="http://schemas.microsoft.com/office/drawing/2014/main" id="{3D36AF2E-4DFE-AC0D-20A1-D92ED3091568}"/>
              </a:ext>
            </a:extLst>
          </p:cNvPr>
          <p:cNvSpPr>
            <a:spLocks noGrp="1"/>
          </p:cNvSpPr>
          <p:nvPr>
            <p:ph type="dt" sz="half" idx="12"/>
          </p:nvPr>
        </p:nvSpPr>
        <p:spPr/>
        <p:txBody>
          <a:bodyPr/>
          <a:lstStyle/>
          <a:p>
            <a:fld id="{E45F47F2-DF6D-CF4C-9331-3C6E9BF445E3}" type="datetime4">
              <a:rPr lang="en-US" smtClean="0"/>
              <a:t>October 22, 2025</a:t>
            </a:fld>
            <a:endParaRPr lang="en-US"/>
          </a:p>
        </p:txBody>
      </p:sp>
      <p:sp>
        <p:nvSpPr>
          <p:cNvPr id="4" name="Title 3">
            <a:extLst>
              <a:ext uri="{FF2B5EF4-FFF2-40B4-BE49-F238E27FC236}">
                <a16:creationId xmlns:a16="http://schemas.microsoft.com/office/drawing/2014/main" id="{4B0CD255-24F3-C920-BD7A-DCD678EAC166}"/>
              </a:ext>
            </a:extLst>
          </p:cNvPr>
          <p:cNvSpPr>
            <a:spLocks noGrp="1"/>
          </p:cNvSpPr>
          <p:nvPr>
            <p:ph type="title"/>
          </p:nvPr>
        </p:nvSpPr>
        <p:spPr>
          <a:xfrm>
            <a:off x="461963" y="336064"/>
            <a:ext cx="11268075" cy="490416"/>
          </a:xfrm>
        </p:spPr>
        <p:txBody>
          <a:bodyPr/>
          <a:lstStyle/>
          <a:p>
            <a:r>
              <a:rPr lang="en-US"/>
              <a:t>MODEL OF CARE</a:t>
            </a:r>
            <a:endParaRPr lang="en-US">
              <a:solidFill>
                <a:schemeClr val="accent2"/>
              </a:solidFill>
            </a:endParaRPr>
          </a:p>
        </p:txBody>
      </p:sp>
      <p:cxnSp>
        <p:nvCxnSpPr>
          <p:cNvPr id="6" name="Straight Connector 5">
            <a:extLst>
              <a:ext uri="{FF2B5EF4-FFF2-40B4-BE49-F238E27FC236}">
                <a16:creationId xmlns:a16="http://schemas.microsoft.com/office/drawing/2014/main" id="{43D2CC2A-2C10-6E5E-6828-F0CEF3AA3BFE}"/>
              </a:ext>
            </a:extLst>
          </p:cNvPr>
          <p:cNvCxnSpPr/>
          <p:nvPr/>
        </p:nvCxnSpPr>
        <p:spPr>
          <a:xfrm>
            <a:off x="457200" y="835269"/>
            <a:ext cx="1127283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12">
            <a:extLst>
              <a:ext uri="{FF2B5EF4-FFF2-40B4-BE49-F238E27FC236}">
                <a16:creationId xmlns:a16="http://schemas.microsoft.com/office/drawing/2014/main" id="{3B3A4401-4325-932A-6C5D-04CB59FB9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493042" y="125802"/>
            <a:ext cx="555439" cy="48931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BE09119-EEAE-3465-D50B-BF7233E2FC9C}"/>
              </a:ext>
            </a:extLst>
          </p:cNvPr>
          <p:cNvCxnSpPr>
            <a:cxnSpLocks/>
          </p:cNvCxnSpPr>
          <p:nvPr/>
        </p:nvCxnSpPr>
        <p:spPr>
          <a:xfrm>
            <a:off x="463175" y="6292433"/>
            <a:ext cx="11268074" cy="0"/>
          </a:xfrm>
          <a:prstGeom prst="line">
            <a:avLst/>
          </a:prstGeom>
          <a:noFill/>
          <a:ln w="6350" cap="flat" cmpd="sng" algn="ctr">
            <a:solidFill>
              <a:srgbClr val="FFFFFF">
                <a:lumMod val="75000"/>
              </a:srgbClr>
            </a:solidFill>
            <a:prstDash val="solid"/>
          </a:ln>
          <a:effectLst/>
        </p:spPr>
      </p:cxnSp>
      <p:sp>
        <p:nvSpPr>
          <p:cNvPr id="174" name="Rectangle: Rounded Corners 173">
            <a:extLst>
              <a:ext uri="{FF2B5EF4-FFF2-40B4-BE49-F238E27FC236}">
                <a16:creationId xmlns:a16="http://schemas.microsoft.com/office/drawing/2014/main" id="{C29F6704-E019-04A4-2C08-4ED7D8139D01}"/>
              </a:ext>
            </a:extLst>
          </p:cNvPr>
          <p:cNvSpPr/>
          <p:nvPr/>
        </p:nvSpPr>
        <p:spPr bwMode="auto">
          <a:xfrm flipH="1">
            <a:off x="453829" y="930425"/>
            <a:ext cx="11268074" cy="388554"/>
          </a:xfrm>
          <a:prstGeom prst="roundRect">
            <a:avLst/>
          </a:prstGeom>
          <a:gradFill>
            <a:gsLst>
              <a:gs pos="56000">
                <a:srgbClr val="FFEDB9"/>
              </a:gs>
              <a:gs pos="100000">
                <a:srgbClr val="FFE59B"/>
              </a:gs>
            </a:gsLst>
            <a:lin ang="1080000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r>
              <a:rPr lang="en-US" sz="1400">
                <a:solidFill>
                  <a:srgbClr val="34383C"/>
                </a:solidFill>
                <a:latin typeface="Franklin Gothic Book" panose="020B0503020102020204" pitchFamily="34" charset="0"/>
              </a:rPr>
              <a:t>Health Home is the purveyor of </a:t>
            </a:r>
            <a:r>
              <a:rPr lang="en-US" sz="1400">
                <a:solidFill>
                  <a:schemeClr val="accent2"/>
                </a:solidFill>
                <a:latin typeface="Franklin Gothic Medium" panose="020B0603020102020204" pitchFamily="34" charset="0"/>
              </a:rPr>
              <a:t>all</a:t>
            </a:r>
            <a:r>
              <a:rPr lang="en-US" sz="1400">
                <a:solidFill>
                  <a:srgbClr val="34383C"/>
                </a:solidFill>
                <a:latin typeface="Franklin Gothic Book" panose="020B0503020102020204" pitchFamily="34" charset="0"/>
              </a:rPr>
              <a:t> Medicaid care management.</a:t>
            </a:r>
          </a:p>
        </p:txBody>
      </p:sp>
      <p:grpSp>
        <p:nvGrpSpPr>
          <p:cNvPr id="185" name="Group 184">
            <a:extLst>
              <a:ext uri="{FF2B5EF4-FFF2-40B4-BE49-F238E27FC236}">
                <a16:creationId xmlns:a16="http://schemas.microsoft.com/office/drawing/2014/main" id="{96970DD0-D68E-DC43-9954-3F64436CFEE1}"/>
              </a:ext>
            </a:extLst>
          </p:cNvPr>
          <p:cNvGrpSpPr/>
          <p:nvPr/>
        </p:nvGrpSpPr>
        <p:grpSpPr>
          <a:xfrm>
            <a:off x="1022091" y="1524703"/>
            <a:ext cx="10614313" cy="4667586"/>
            <a:chOff x="465831" y="1494223"/>
            <a:chExt cx="10614313" cy="4667586"/>
          </a:xfrm>
        </p:grpSpPr>
        <p:sp>
          <p:nvSpPr>
            <p:cNvPr id="150" name="Rectangle 149">
              <a:extLst>
                <a:ext uri="{FF2B5EF4-FFF2-40B4-BE49-F238E27FC236}">
                  <a16:creationId xmlns:a16="http://schemas.microsoft.com/office/drawing/2014/main" id="{678228D6-E139-1136-420F-6DEFD73CA963}"/>
                </a:ext>
              </a:extLst>
            </p:cNvPr>
            <p:cNvSpPr/>
            <p:nvPr/>
          </p:nvSpPr>
          <p:spPr>
            <a:xfrm>
              <a:off x="1304198" y="2542747"/>
              <a:ext cx="2546132" cy="455171"/>
            </a:xfrm>
            <a:prstGeom prst="rect">
              <a:avLst/>
            </a:prstGeom>
            <a:gradFill>
              <a:gsLst>
                <a:gs pos="0">
                  <a:srgbClr val="008DCC"/>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83" name="Isosceles Triangle 182">
              <a:extLst>
                <a:ext uri="{FF2B5EF4-FFF2-40B4-BE49-F238E27FC236}">
                  <a16:creationId xmlns:a16="http://schemas.microsoft.com/office/drawing/2014/main" id="{368D646C-6B1D-F23D-65BF-3F255193AF31}"/>
                </a:ext>
              </a:extLst>
            </p:cNvPr>
            <p:cNvSpPr/>
            <p:nvPr/>
          </p:nvSpPr>
          <p:spPr>
            <a:xfrm rot="10800000">
              <a:off x="2510847" y="2177829"/>
              <a:ext cx="3431328" cy="2337805"/>
            </a:xfrm>
            <a:prstGeom prst="triangle">
              <a:avLst>
                <a:gd name="adj" fmla="val 5427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48" name="Rectangle 147">
              <a:extLst>
                <a:ext uri="{FF2B5EF4-FFF2-40B4-BE49-F238E27FC236}">
                  <a16:creationId xmlns:a16="http://schemas.microsoft.com/office/drawing/2014/main" id="{48BB074F-2EEA-038F-F513-43D03D56EF44}"/>
                </a:ext>
              </a:extLst>
            </p:cNvPr>
            <p:cNvSpPr/>
            <p:nvPr/>
          </p:nvSpPr>
          <p:spPr>
            <a:xfrm>
              <a:off x="1902153" y="4194614"/>
              <a:ext cx="2408063" cy="455171"/>
            </a:xfrm>
            <a:prstGeom prst="rect">
              <a:avLst/>
            </a:prstGeom>
            <a:gradFill>
              <a:gsLst>
                <a:gs pos="0">
                  <a:srgbClr val="49B5D7"/>
                </a:gs>
                <a:gs pos="100000">
                  <a:schemeClr val="accent3"/>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82" name="Isosceles Triangle 181">
              <a:extLst>
                <a:ext uri="{FF2B5EF4-FFF2-40B4-BE49-F238E27FC236}">
                  <a16:creationId xmlns:a16="http://schemas.microsoft.com/office/drawing/2014/main" id="{97D721E5-3D45-BB4D-E7E2-3F7480E01D7F}"/>
                </a:ext>
              </a:extLst>
            </p:cNvPr>
            <p:cNvSpPr/>
            <p:nvPr/>
          </p:nvSpPr>
          <p:spPr>
            <a:xfrm rot="10800000">
              <a:off x="3580535" y="3788100"/>
              <a:ext cx="3431328" cy="2337805"/>
            </a:xfrm>
            <a:prstGeom prst="triangle">
              <a:avLst>
                <a:gd name="adj" fmla="val 5427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cxnSp>
          <p:nvCxnSpPr>
            <p:cNvPr id="139" name="Connector: Elbow 138">
              <a:extLst>
                <a:ext uri="{FF2B5EF4-FFF2-40B4-BE49-F238E27FC236}">
                  <a16:creationId xmlns:a16="http://schemas.microsoft.com/office/drawing/2014/main" id="{07620523-C8A5-2B9D-40A0-D76410E4158F}"/>
                </a:ext>
              </a:extLst>
            </p:cNvPr>
            <p:cNvCxnSpPr>
              <a:cxnSpLocks/>
            </p:cNvCxnSpPr>
            <p:nvPr/>
          </p:nvCxnSpPr>
          <p:spPr>
            <a:xfrm flipV="1">
              <a:off x="7299981" y="2539652"/>
              <a:ext cx="1433501" cy="185794"/>
            </a:xfrm>
            <a:prstGeom prst="bentConnector3">
              <a:avLst/>
            </a:prstGeom>
            <a:ln w="19050" cap="rnd">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0" name="Connector: Elbow 139">
              <a:extLst>
                <a:ext uri="{FF2B5EF4-FFF2-40B4-BE49-F238E27FC236}">
                  <a16:creationId xmlns:a16="http://schemas.microsoft.com/office/drawing/2014/main" id="{18D42882-C181-2163-D592-AA74F027AAA7}"/>
                </a:ext>
              </a:extLst>
            </p:cNvPr>
            <p:cNvCxnSpPr/>
            <p:nvPr/>
          </p:nvCxnSpPr>
          <p:spPr>
            <a:xfrm>
              <a:off x="7255660" y="3342351"/>
              <a:ext cx="1248381" cy="380383"/>
            </a:xfrm>
            <a:prstGeom prst="bentConnector3">
              <a:avLst/>
            </a:prstGeom>
            <a:ln w="19050" cap="rnd">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DE001F47-7CDB-28D7-BC51-F16AB4521B36}"/>
                </a:ext>
              </a:extLst>
            </p:cNvPr>
            <p:cNvSpPr txBox="1"/>
            <p:nvPr/>
          </p:nvSpPr>
          <p:spPr>
            <a:xfrm>
              <a:off x="8852369" y="2464231"/>
              <a:ext cx="2227775" cy="931284"/>
            </a:xfrm>
            <a:prstGeom prst="rect">
              <a:avLst/>
            </a:prstGeom>
            <a:noFill/>
          </p:spPr>
          <p:txBody>
            <a:bodyPr wrap="square" lIns="0" tIns="0" rIns="0" bIns="0" rtlCol="0">
              <a:normAutofit/>
            </a:bodyPr>
            <a:lstStyle/>
            <a:p>
              <a:pPr marR="0" lvl="0"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a:ln>
                    <a:noFill/>
                  </a:ln>
                  <a:solidFill>
                    <a:srgbClr val="414141"/>
                  </a:solidFill>
                  <a:effectLst/>
                  <a:uLnTx/>
                  <a:uFillTx/>
                  <a:latin typeface="Franklin Gothic Demi" panose="020B0703020102020204" pitchFamily="34" charset="0"/>
                  <a:ea typeface="Verdana" panose="020B0604030504040204" pitchFamily="34" charset="0"/>
                  <a:cs typeface="Verdana" panose="020B0604030504040204" pitchFamily="34" charset="0"/>
                </a:rPr>
                <a:t>Linkage to Social Services</a:t>
              </a:r>
            </a:p>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lang="en-US" sz="1100">
                  <a:solidFill>
                    <a:srgbClr val="414141"/>
                  </a:solidFill>
                  <a:latin typeface="Franklin Gothic Book" panose="020B0503020102020204"/>
                  <a:ea typeface="Verdana" panose="020B0604030504040204" pitchFamily="34" charset="0"/>
                  <a:cs typeface="Verdana" panose="020B0604030504040204" pitchFamily="34" charset="0"/>
                </a:rPr>
                <a:t>Rental Assistance</a:t>
              </a:r>
            </a:p>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lang="en-US" sz="1100">
                  <a:solidFill>
                    <a:srgbClr val="414141"/>
                  </a:solidFill>
                  <a:latin typeface="Franklin Gothic Book" panose="020B0503020102020204"/>
                  <a:ea typeface="Verdana" panose="020B0604030504040204" pitchFamily="34" charset="0"/>
                  <a:cs typeface="Verdana" panose="020B0604030504040204" pitchFamily="34" charset="0"/>
                </a:rPr>
                <a:t>Social Security</a:t>
              </a:r>
            </a:p>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lang="en-US" sz="1100">
                  <a:solidFill>
                    <a:srgbClr val="414141"/>
                  </a:solidFill>
                  <a:latin typeface="Franklin Gothic Book" panose="020B0503020102020204"/>
                  <a:ea typeface="Verdana" panose="020B0604030504040204" pitchFamily="34" charset="0"/>
                  <a:cs typeface="Verdana" panose="020B0604030504040204" pitchFamily="34" charset="0"/>
                </a:rPr>
                <a:t>Transportation</a:t>
              </a:r>
            </a:p>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lang="en-US" sz="1100">
                  <a:solidFill>
                    <a:srgbClr val="414141"/>
                  </a:solidFill>
                  <a:latin typeface="Franklin Gothic Book" panose="020B0503020102020204"/>
                  <a:ea typeface="Verdana" panose="020B0604030504040204" pitchFamily="34" charset="0"/>
                  <a:cs typeface="Verdana" panose="020B0604030504040204" pitchFamily="34" charset="0"/>
                </a:rPr>
                <a:t>SNAP</a:t>
              </a:r>
            </a:p>
          </p:txBody>
        </p:sp>
        <p:sp>
          <p:nvSpPr>
            <p:cNvPr id="142" name="TextBox 141">
              <a:extLst>
                <a:ext uri="{FF2B5EF4-FFF2-40B4-BE49-F238E27FC236}">
                  <a16:creationId xmlns:a16="http://schemas.microsoft.com/office/drawing/2014/main" id="{8516BDD7-EC37-9329-8A81-8ACFD521F225}"/>
                </a:ext>
              </a:extLst>
            </p:cNvPr>
            <p:cNvSpPr txBox="1"/>
            <p:nvPr/>
          </p:nvSpPr>
          <p:spPr>
            <a:xfrm>
              <a:off x="8620892" y="3641331"/>
              <a:ext cx="2459252" cy="309979"/>
            </a:xfrm>
            <a:prstGeom prst="rect">
              <a:avLst/>
            </a:prstGeom>
            <a:noFill/>
          </p:spPr>
          <p:txBody>
            <a:bodyPr wrap="square" lIns="0" tIns="0" rIns="0" bIns="0" rtlCol="0">
              <a:normAutofit/>
            </a:bodyPr>
            <a:lstStyle/>
            <a:p>
              <a:pPr marR="0" lvl="0"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a:ln>
                    <a:noFill/>
                  </a:ln>
                  <a:solidFill>
                    <a:srgbClr val="414141"/>
                  </a:solidFill>
                  <a:effectLst/>
                  <a:uLnTx/>
                  <a:uFillTx/>
                  <a:latin typeface="Franklin Gothic Demi" panose="020B0703020102020204" pitchFamily="34" charset="0"/>
                  <a:ea typeface="Verdana" panose="020B0604030504040204" pitchFamily="34" charset="0"/>
                  <a:cs typeface="Verdana" panose="020B0604030504040204" pitchFamily="34" charset="0"/>
                </a:rPr>
                <a:t>Connection to Community Providers</a:t>
              </a:r>
              <a:endParaRPr lang="en-US" sz="1100">
                <a:solidFill>
                  <a:srgbClr val="414141"/>
                </a:solidFill>
                <a:latin typeface="Franklin Gothic Demi" panose="020B0703020102020204" pitchFamily="34" charset="0"/>
                <a:ea typeface="Verdana" panose="020B0604030504040204" pitchFamily="34" charset="0"/>
                <a:cs typeface="Verdana" panose="020B0604030504040204" pitchFamily="34" charset="0"/>
              </a:endParaRPr>
            </a:p>
          </p:txBody>
        </p:sp>
        <p:cxnSp>
          <p:nvCxnSpPr>
            <p:cNvPr id="143" name="Connector: Elbow 142">
              <a:extLst>
                <a:ext uri="{FF2B5EF4-FFF2-40B4-BE49-F238E27FC236}">
                  <a16:creationId xmlns:a16="http://schemas.microsoft.com/office/drawing/2014/main" id="{FB6680DC-4D8B-667B-4B2C-65E942E175B8}"/>
                </a:ext>
              </a:extLst>
            </p:cNvPr>
            <p:cNvCxnSpPr/>
            <p:nvPr/>
          </p:nvCxnSpPr>
          <p:spPr>
            <a:xfrm>
              <a:off x="6768155" y="4073786"/>
              <a:ext cx="1248381" cy="380383"/>
            </a:xfrm>
            <a:prstGeom prst="bentConnector3">
              <a:avLst/>
            </a:prstGeom>
            <a:ln w="19050" cap="rnd">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4" name="Connector: Elbow 143">
              <a:extLst>
                <a:ext uri="{FF2B5EF4-FFF2-40B4-BE49-F238E27FC236}">
                  <a16:creationId xmlns:a16="http://schemas.microsoft.com/office/drawing/2014/main" id="{B1FC9535-97D1-458D-787D-F0D70EF10F7E}"/>
                </a:ext>
              </a:extLst>
            </p:cNvPr>
            <p:cNvCxnSpPr/>
            <p:nvPr/>
          </p:nvCxnSpPr>
          <p:spPr>
            <a:xfrm>
              <a:off x="6078655" y="4936486"/>
              <a:ext cx="1248381" cy="380383"/>
            </a:xfrm>
            <a:prstGeom prst="bentConnector3">
              <a:avLst/>
            </a:prstGeom>
            <a:ln w="19050" cap="rnd">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0C3CA3D7-674B-7120-DE4F-F26DA857CFEE}"/>
                </a:ext>
              </a:extLst>
            </p:cNvPr>
            <p:cNvSpPr txBox="1"/>
            <p:nvPr/>
          </p:nvSpPr>
          <p:spPr>
            <a:xfrm>
              <a:off x="7426602" y="5264546"/>
              <a:ext cx="2227775" cy="897263"/>
            </a:xfrm>
            <a:prstGeom prst="rect">
              <a:avLst/>
            </a:prstGeom>
            <a:noFill/>
          </p:spPr>
          <p:txBody>
            <a:bodyPr wrap="square" lIns="0" tIns="0" rIns="0" bIns="0" rtlCol="0">
              <a:normAutofit/>
            </a:bodyPr>
            <a:lstStyle/>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lang="en-US" sz="1100">
                  <a:solidFill>
                    <a:srgbClr val="414141"/>
                  </a:solidFill>
                  <a:latin typeface="Franklin Gothic Book" panose="020B0503020102020204"/>
                  <a:ea typeface="Verdana" panose="020B0604030504040204" pitchFamily="34" charset="0"/>
                  <a:cs typeface="Verdana" panose="020B0604030504040204" pitchFamily="34" charset="0"/>
                </a:rPr>
                <a:t>Gaps in Care</a:t>
              </a:r>
              <a:endParaRPr kumimoji="0" lang="en-US" sz="1100" i="0" u="none" strike="noStrike" kern="1200" cap="none" spc="0" normalizeH="0" baseline="0" noProof="0">
                <a:ln>
                  <a:noFill/>
                </a:ln>
                <a:solidFill>
                  <a:srgbClr val="414141"/>
                </a:solidFill>
                <a:effectLst/>
                <a:uLnTx/>
                <a:uFillTx/>
                <a:latin typeface="Franklin Gothic Book" panose="020B0503020102020204"/>
                <a:ea typeface="Verdana" panose="020B0604030504040204" pitchFamily="34" charset="0"/>
                <a:cs typeface="Verdana" panose="020B0604030504040204" pitchFamily="34" charset="0"/>
              </a:endParaRPr>
            </a:p>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kumimoji="0" lang="en-US" sz="1100" i="0" u="none" strike="noStrike" kern="1200" cap="none" spc="0" normalizeH="0" baseline="0" noProof="0">
                  <a:ln>
                    <a:noFill/>
                  </a:ln>
                  <a:solidFill>
                    <a:srgbClr val="414141"/>
                  </a:solidFill>
                  <a:effectLst/>
                  <a:uLnTx/>
                  <a:uFillTx/>
                  <a:latin typeface="Franklin Gothic Book" panose="020B0503020102020204"/>
                  <a:ea typeface="Verdana" panose="020B0604030504040204" pitchFamily="34" charset="0"/>
                  <a:cs typeface="Verdana" panose="020B0604030504040204" pitchFamily="34" charset="0"/>
                </a:rPr>
                <a:t>Care Planning</a:t>
              </a:r>
            </a:p>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lang="en-US" sz="1100">
                  <a:solidFill>
                    <a:srgbClr val="414141"/>
                  </a:solidFill>
                  <a:latin typeface="Franklin Gothic Book" panose="020B0503020102020204"/>
                  <a:ea typeface="Verdana" panose="020B0604030504040204" pitchFamily="34" charset="0"/>
                  <a:cs typeface="Verdana" panose="020B0604030504040204" pitchFamily="34" charset="0"/>
                </a:rPr>
                <a:t>Case Conferences</a:t>
              </a:r>
              <a:endParaRPr kumimoji="0" lang="en-US" sz="1100" i="0" u="none" strike="noStrike" kern="1200" cap="none" spc="0" normalizeH="0" baseline="0" noProof="0">
                <a:ln>
                  <a:noFill/>
                </a:ln>
                <a:solidFill>
                  <a:srgbClr val="414141"/>
                </a:solidFill>
                <a:effectLst/>
                <a:uLnTx/>
                <a:uFillTx/>
                <a:latin typeface="Franklin Gothic Book" panose="020B0503020102020204"/>
                <a:ea typeface="Verdana" panose="020B0604030504040204" pitchFamily="34" charset="0"/>
                <a:cs typeface="Verdana" panose="020B0604030504040204" pitchFamily="34" charset="0"/>
              </a:endParaRPr>
            </a:p>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kumimoji="0" lang="en-US" sz="1100" i="0" u="none" strike="noStrike" kern="1200" cap="none" spc="0" normalizeH="0" baseline="0" noProof="0">
                  <a:ln>
                    <a:noFill/>
                  </a:ln>
                  <a:solidFill>
                    <a:srgbClr val="414141"/>
                  </a:solidFill>
                  <a:effectLst/>
                  <a:uLnTx/>
                  <a:uFillTx/>
                  <a:latin typeface="Franklin Gothic Book" panose="020B0503020102020204"/>
                  <a:ea typeface="Verdana" panose="020B0604030504040204" pitchFamily="34" charset="0"/>
                  <a:cs typeface="Verdana" panose="020B0604030504040204" pitchFamily="34" charset="0"/>
                </a:rPr>
                <a:t>Health Education</a:t>
              </a:r>
            </a:p>
          </p:txBody>
        </p:sp>
        <p:sp>
          <p:nvSpPr>
            <p:cNvPr id="146" name="TextBox 145">
              <a:extLst>
                <a:ext uri="{FF2B5EF4-FFF2-40B4-BE49-F238E27FC236}">
                  <a16:creationId xmlns:a16="http://schemas.microsoft.com/office/drawing/2014/main" id="{96A52CEA-CFF2-D0DE-762C-7BA8F97B6F87}"/>
                </a:ext>
              </a:extLst>
            </p:cNvPr>
            <p:cNvSpPr txBox="1"/>
            <p:nvPr/>
          </p:nvSpPr>
          <p:spPr>
            <a:xfrm>
              <a:off x="8116102" y="4385585"/>
              <a:ext cx="2227775" cy="931284"/>
            </a:xfrm>
            <a:prstGeom prst="rect">
              <a:avLst/>
            </a:prstGeom>
            <a:noFill/>
          </p:spPr>
          <p:txBody>
            <a:bodyPr wrap="square" lIns="0" tIns="0" rIns="0" bIns="0" rtlCol="0">
              <a:normAutofit/>
            </a:bodyPr>
            <a:lstStyle/>
            <a:p>
              <a:pPr marR="0" lvl="0" defTabSz="914400" rtl="0" eaLnBrk="1" fontAlgn="auto" latinLnBrk="0" hangingPunct="1">
                <a:lnSpc>
                  <a:spcPct val="100000"/>
                </a:lnSpc>
                <a:spcBef>
                  <a:spcPts val="0"/>
                </a:spcBef>
                <a:spcAft>
                  <a:spcPts val="0"/>
                </a:spcAft>
                <a:buClrTx/>
                <a:buSzTx/>
                <a:tabLst/>
                <a:defRPr/>
              </a:pPr>
              <a:r>
                <a:rPr kumimoji="0" lang="en-US" sz="1200" i="0" u="none" strike="noStrike" kern="1200" cap="none" spc="0" normalizeH="0" baseline="0" noProof="0">
                  <a:ln>
                    <a:noFill/>
                  </a:ln>
                  <a:solidFill>
                    <a:srgbClr val="414141"/>
                  </a:solidFill>
                  <a:effectLst/>
                  <a:uLnTx/>
                  <a:uFillTx/>
                  <a:latin typeface="Franklin Gothic Demi" panose="020B0703020102020204" pitchFamily="34" charset="0"/>
                  <a:ea typeface="Verdana" panose="020B0604030504040204" pitchFamily="34" charset="0"/>
                  <a:cs typeface="Verdana" panose="020B0604030504040204" pitchFamily="34" charset="0"/>
                </a:rPr>
                <a:t>Episodic Care Management</a:t>
              </a:r>
            </a:p>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lang="en-US" sz="1100">
                  <a:solidFill>
                    <a:srgbClr val="414141"/>
                  </a:solidFill>
                  <a:latin typeface="Franklin Gothic Book" panose="020B0503020102020204"/>
                  <a:ea typeface="Verdana" panose="020B0604030504040204" pitchFamily="34" charset="0"/>
                  <a:cs typeface="Verdana" panose="020B0604030504040204" pitchFamily="34" charset="0"/>
                </a:rPr>
                <a:t>Care Transitions</a:t>
              </a:r>
            </a:p>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lang="en-US" sz="1100">
                  <a:solidFill>
                    <a:srgbClr val="414141"/>
                  </a:solidFill>
                  <a:latin typeface="Franklin Gothic Book" panose="020B0503020102020204"/>
                  <a:ea typeface="Verdana" panose="020B0604030504040204" pitchFamily="34" charset="0"/>
                  <a:cs typeface="Verdana" panose="020B0604030504040204" pitchFamily="34" charset="0"/>
                </a:rPr>
                <a:t>Behavioral Health</a:t>
              </a:r>
            </a:p>
            <a:p>
              <a:pPr marL="171450" marR="0" lvl="0" indent="-171450" defTabSz="914400" rtl="0" eaLnBrk="1" fontAlgn="auto" latinLnBrk="0" hangingPunct="1">
                <a:lnSpc>
                  <a:spcPct val="100000"/>
                </a:lnSpc>
                <a:spcBef>
                  <a:spcPts val="0"/>
                </a:spcBef>
                <a:spcAft>
                  <a:spcPts val="0"/>
                </a:spcAft>
                <a:buClrTx/>
                <a:buSzTx/>
                <a:buBlip>
                  <a:blip r:embed="rId3"/>
                </a:buBlip>
                <a:tabLst/>
                <a:defRPr/>
              </a:pPr>
              <a:r>
                <a:rPr lang="en-US" sz="1100">
                  <a:solidFill>
                    <a:srgbClr val="414141"/>
                  </a:solidFill>
                  <a:latin typeface="Franklin Gothic Book" panose="020B0503020102020204"/>
                  <a:ea typeface="Verdana" panose="020B0604030504040204" pitchFamily="34" charset="0"/>
                  <a:cs typeface="Verdana" panose="020B0604030504040204" pitchFamily="34" charset="0"/>
                </a:rPr>
                <a:t>High Risk</a:t>
              </a:r>
            </a:p>
          </p:txBody>
        </p:sp>
        <p:sp>
          <p:nvSpPr>
            <p:cNvPr id="151" name="Trapezoid 150">
              <a:extLst>
                <a:ext uri="{FF2B5EF4-FFF2-40B4-BE49-F238E27FC236}">
                  <a16:creationId xmlns:a16="http://schemas.microsoft.com/office/drawing/2014/main" id="{8EA53447-63F1-3F0E-E388-78AFECA1180D}"/>
                </a:ext>
              </a:extLst>
            </p:cNvPr>
            <p:cNvSpPr/>
            <p:nvPr/>
          </p:nvSpPr>
          <p:spPr>
            <a:xfrm rot="10800000">
              <a:off x="2768380" y="2091171"/>
              <a:ext cx="5304669" cy="1540065"/>
            </a:xfrm>
            <a:prstGeom prst="trapezoid">
              <a:avLst>
                <a:gd name="adj" fmla="val 56605"/>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52" name="Trapezoid 151">
              <a:extLst>
                <a:ext uri="{FF2B5EF4-FFF2-40B4-BE49-F238E27FC236}">
                  <a16:creationId xmlns:a16="http://schemas.microsoft.com/office/drawing/2014/main" id="{29BFD1AC-7378-8A20-6B51-6D69D1C6915A}"/>
                </a:ext>
              </a:extLst>
            </p:cNvPr>
            <p:cNvSpPr/>
            <p:nvPr/>
          </p:nvSpPr>
          <p:spPr>
            <a:xfrm rot="10800000">
              <a:off x="2884193" y="2200861"/>
              <a:ext cx="5188857" cy="1414490"/>
            </a:xfrm>
            <a:prstGeom prst="trapezoid">
              <a:avLst>
                <a:gd name="adj" fmla="val 56605"/>
              </a:avLst>
            </a:prstGeom>
            <a:gradFill>
              <a:gsLst>
                <a:gs pos="0">
                  <a:srgbClr val="008DCC"/>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54" name="Title 1">
              <a:extLst>
                <a:ext uri="{FF2B5EF4-FFF2-40B4-BE49-F238E27FC236}">
                  <a16:creationId xmlns:a16="http://schemas.microsoft.com/office/drawing/2014/main" id="{D7B1D53F-91DF-C623-B431-DE3C9AD7790E}"/>
                </a:ext>
              </a:extLst>
            </p:cNvPr>
            <p:cNvSpPr txBox="1">
              <a:spLocks/>
            </p:cNvSpPr>
            <p:nvPr/>
          </p:nvSpPr>
          <p:spPr>
            <a:xfrm>
              <a:off x="1404662" y="3092003"/>
              <a:ext cx="1841676" cy="415505"/>
            </a:xfrm>
            <a:prstGeom prst="rect">
              <a:avLst/>
            </a:prstGeom>
          </p:spPr>
          <p:txBody>
            <a:bodyPr vert="horz" lIns="0" tIns="0" rIns="0" bIns="0" rtlCol="0" anchor="ctr" anchorCtr="0">
              <a:noAutofit/>
            </a:bodyPr>
            <a:lstStyle>
              <a:lvl1pPr algn="l" defTabSz="457200" rtl="0" eaLnBrk="1" latinLnBrk="0" hangingPunct="1">
                <a:spcBef>
                  <a:spcPct val="0"/>
                </a:spcBef>
                <a:buNone/>
                <a:defRPr sz="2600" b="1" i="0" kern="1200">
                  <a:solidFill>
                    <a:schemeClr val="accent1"/>
                  </a:solidFill>
                  <a:latin typeface="Calibri"/>
                  <a:ea typeface="+mj-ea"/>
                  <a:cs typeface="Calibri"/>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srgbClr val="0077AC"/>
                  </a:solidFill>
                  <a:effectLst/>
                  <a:uLnTx/>
                  <a:uFillTx/>
                  <a:latin typeface="+mj-lt"/>
                  <a:ea typeface="+mj-ea"/>
                  <a:cs typeface="Arial" panose="020B0604020202020204" pitchFamily="34" charset="0"/>
                </a:rPr>
                <a:t>Social Determinants of Health</a:t>
              </a:r>
            </a:p>
          </p:txBody>
        </p:sp>
        <p:grpSp>
          <p:nvGrpSpPr>
            <p:cNvPr id="155" name="Group 154">
              <a:extLst>
                <a:ext uri="{FF2B5EF4-FFF2-40B4-BE49-F238E27FC236}">
                  <a16:creationId xmlns:a16="http://schemas.microsoft.com/office/drawing/2014/main" id="{A0903E77-D4BC-4DB2-C680-DE679D289846}"/>
                </a:ext>
              </a:extLst>
            </p:cNvPr>
            <p:cNvGrpSpPr/>
            <p:nvPr/>
          </p:nvGrpSpPr>
          <p:grpSpPr>
            <a:xfrm>
              <a:off x="3261683" y="1494223"/>
              <a:ext cx="4476429" cy="924455"/>
              <a:chOff x="2812665" y="4260731"/>
              <a:chExt cx="4784111" cy="987996"/>
            </a:xfrm>
          </p:grpSpPr>
          <p:sp>
            <p:nvSpPr>
              <p:cNvPr id="169" name="Oval 168">
                <a:extLst>
                  <a:ext uri="{FF2B5EF4-FFF2-40B4-BE49-F238E27FC236}">
                    <a16:creationId xmlns:a16="http://schemas.microsoft.com/office/drawing/2014/main" id="{5639A27F-CDDF-DEBD-0BE5-1476ACDFC27D}"/>
                  </a:ext>
                </a:extLst>
              </p:cNvPr>
              <p:cNvSpPr/>
              <p:nvPr/>
            </p:nvSpPr>
            <p:spPr>
              <a:xfrm>
                <a:off x="2812665" y="4260731"/>
                <a:ext cx="980275" cy="980275"/>
              </a:xfrm>
              <a:prstGeom prst="ellipse">
                <a:avLst/>
              </a:prstGeom>
              <a:solidFill>
                <a:schemeClr val="bg1">
                  <a:lumMod val="85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0" name="Oval 169">
                <a:extLst>
                  <a:ext uri="{FF2B5EF4-FFF2-40B4-BE49-F238E27FC236}">
                    <a16:creationId xmlns:a16="http://schemas.microsoft.com/office/drawing/2014/main" id="{24D48C08-1E96-F033-3CA4-52FFA0F881CB}"/>
                  </a:ext>
                </a:extLst>
              </p:cNvPr>
              <p:cNvSpPr/>
              <p:nvPr/>
            </p:nvSpPr>
            <p:spPr>
              <a:xfrm>
                <a:off x="4079433" y="4260731"/>
                <a:ext cx="980275" cy="980275"/>
              </a:xfrm>
              <a:prstGeom prst="ellipse">
                <a:avLst/>
              </a:prstGeom>
              <a:solidFill>
                <a:schemeClr val="bg1">
                  <a:lumMod val="85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1" name="Oval 170">
                <a:extLst>
                  <a:ext uri="{FF2B5EF4-FFF2-40B4-BE49-F238E27FC236}">
                    <a16:creationId xmlns:a16="http://schemas.microsoft.com/office/drawing/2014/main" id="{C54D722B-58DD-74B7-2FDA-AF05362989CA}"/>
                  </a:ext>
                </a:extLst>
              </p:cNvPr>
              <p:cNvSpPr/>
              <p:nvPr/>
            </p:nvSpPr>
            <p:spPr>
              <a:xfrm>
                <a:off x="5359533" y="4260731"/>
                <a:ext cx="980275" cy="980275"/>
              </a:xfrm>
              <a:prstGeom prst="ellipse">
                <a:avLst/>
              </a:prstGeom>
              <a:solidFill>
                <a:schemeClr val="bg1">
                  <a:lumMod val="85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2" name="Oval 171">
                <a:extLst>
                  <a:ext uri="{FF2B5EF4-FFF2-40B4-BE49-F238E27FC236}">
                    <a16:creationId xmlns:a16="http://schemas.microsoft.com/office/drawing/2014/main" id="{B92A704B-F974-422F-4EDB-E21D38DF6DA0}"/>
                  </a:ext>
                </a:extLst>
              </p:cNvPr>
              <p:cNvSpPr/>
              <p:nvPr/>
            </p:nvSpPr>
            <p:spPr>
              <a:xfrm>
                <a:off x="6616501" y="4268452"/>
                <a:ext cx="980275" cy="980275"/>
              </a:xfrm>
              <a:prstGeom prst="ellipse">
                <a:avLst/>
              </a:prstGeom>
              <a:solidFill>
                <a:schemeClr val="bg1">
                  <a:lumMod val="85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56" name="Group 155">
              <a:extLst>
                <a:ext uri="{FF2B5EF4-FFF2-40B4-BE49-F238E27FC236}">
                  <a16:creationId xmlns:a16="http://schemas.microsoft.com/office/drawing/2014/main" id="{E2F7FB3F-E442-B0B8-2874-614E5D3F8CA2}"/>
                </a:ext>
              </a:extLst>
            </p:cNvPr>
            <p:cNvGrpSpPr/>
            <p:nvPr/>
          </p:nvGrpSpPr>
          <p:grpSpPr>
            <a:xfrm>
              <a:off x="3506400" y="1688167"/>
              <a:ext cx="4023602" cy="501011"/>
              <a:chOff x="2804285" y="977205"/>
              <a:chExt cx="4300160" cy="535447"/>
            </a:xfrm>
          </p:grpSpPr>
          <p:pic>
            <p:nvPicPr>
              <p:cNvPr id="165" name="Graphic 164" descr="Baby with solid fill">
                <a:extLst>
                  <a:ext uri="{FF2B5EF4-FFF2-40B4-BE49-F238E27FC236}">
                    <a16:creationId xmlns:a16="http://schemas.microsoft.com/office/drawing/2014/main" id="{6DA56432-1EEB-1041-FFFB-05691EC9D3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1153" y="1016227"/>
                <a:ext cx="457200" cy="457200"/>
              </a:xfrm>
              <a:prstGeom prst="rect">
                <a:avLst/>
              </a:prstGeom>
            </p:spPr>
          </p:pic>
          <p:pic>
            <p:nvPicPr>
              <p:cNvPr id="166" name="Graphic 165" descr="Care with solid fill">
                <a:extLst>
                  <a:ext uri="{FF2B5EF4-FFF2-40B4-BE49-F238E27FC236}">
                    <a16:creationId xmlns:a16="http://schemas.microsoft.com/office/drawing/2014/main" id="{F8B06DC7-02E1-B269-E132-8DB2DEAE68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4285" y="1031467"/>
                <a:ext cx="457200" cy="457200"/>
              </a:xfrm>
              <a:prstGeom prst="rect">
                <a:avLst/>
              </a:prstGeom>
            </p:spPr>
          </p:pic>
          <p:pic>
            <p:nvPicPr>
              <p:cNvPr id="167" name="Graphic 166" descr="Brain in head with solid fill">
                <a:extLst>
                  <a:ext uri="{FF2B5EF4-FFF2-40B4-BE49-F238E27FC236}">
                    <a16:creationId xmlns:a16="http://schemas.microsoft.com/office/drawing/2014/main" id="{D6FC5100-07E3-BAE7-96BE-96592E698B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93913" y="1031467"/>
                <a:ext cx="457200" cy="457200"/>
              </a:xfrm>
              <a:prstGeom prst="rect">
                <a:avLst/>
              </a:prstGeom>
            </p:spPr>
          </p:pic>
          <p:pic>
            <p:nvPicPr>
              <p:cNvPr id="168" name="Graphic 167" descr="User network with solid fill">
                <a:extLst>
                  <a:ext uri="{FF2B5EF4-FFF2-40B4-BE49-F238E27FC236}">
                    <a16:creationId xmlns:a16="http://schemas.microsoft.com/office/drawing/2014/main" id="{4AFB6CBC-4875-3561-E601-CBE48B4AE0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8998" y="977205"/>
                <a:ext cx="535447" cy="535447"/>
              </a:xfrm>
              <a:prstGeom prst="rect">
                <a:avLst/>
              </a:prstGeom>
            </p:spPr>
          </p:pic>
        </p:grpSp>
        <p:sp>
          <p:nvSpPr>
            <p:cNvPr id="157" name="Parallelogram 156">
              <a:extLst>
                <a:ext uri="{FF2B5EF4-FFF2-40B4-BE49-F238E27FC236}">
                  <a16:creationId xmlns:a16="http://schemas.microsoft.com/office/drawing/2014/main" id="{9B9E37F9-8239-3DB9-06BB-FC69FB53CB23}"/>
                </a:ext>
              </a:extLst>
            </p:cNvPr>
            <p:cNvSpPr/>
            <p:nvPr/>
          </p:nvSpPr>
          <p:spPr>
            <a:xfrm>
              <a:off x="3743322" y="3624840"/>
              <a:ext cx="3644580" cy="156908"/>
            </a:xfrm>
            <a:prstGeom prst="parallelogram">
              <a:avLst>
                <a:gd name="adj" fmla="val 142718"/>
              </a:avLst>
            </a:prstGeom>
            <a:solidFill>
              <a:srgbClr val="3A4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58" name="Isosceles Triangle 157">
              <a:extLst>
                <a:ext uri="{FF2B5EF4-FFF2-40B4-BE49-F238E27FC236}">
                  <a16:creationId xmlns:a16="http://schemas.microsoft.com/office/drawing/2014/main" id="{D516F4D7-4280-7891-91A6-E51919FD8484}"/>
                </a:ext>
              </a:extLst>
            </p:cNvPr>
            <p:cNvSpPr/>
            <p:nvPr/>
          </p:nvSpPr>
          <p:spPr>
            <a:xfrm rot="10800000">
              <a:off x="3743322" y="3808128"/>
              <a:ext cx="3431328" cy="2337805"/>
            </a:xfrm>
            <a:prstGeom prst="triangle">
              <a:avLst/>
            </a:prstGeom>
            <a:gradFill>
              <a:gsLst>
                <a:gs pos="0">
                  <a:srgbClr val="49B5D7"/>
                </a:gs>
                <a:gs pos="100000">
                  <a:schemeClr val="accent3"/>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60" name="Title 1">
              <a:extLst>
                <a:ext uri="{FF2B5EF4-FFF2-40B4-BE49-F238E27FC236}">
                  <a16:creationId xmlns:a16="http://schemas.microsoft.com/office/drawing/2014/main" id="{C0EAF70E-07FE-070E-4FC8-392BBC6E7958}"/>
                </a:ext>
              </a:extLst>
            </p:cNvPr>
            <p:cNvSpPr txBox="1">
              <a:spLocks/>
            </p:cNvSpPr>
            <p:nvPr/>
          </p:nvSpPr>
          <p:spPr>
            <a:xfrm>
              <a:off x="2315458" y="4725656"/>
              <a:ext cx="2094024" cy="415505"/>
            </a:xfrm>
            <a:prstGeom prst="rect">
              <a:avLst/>
            </a:prstGeom>
          </p:spPr>
          <p:txBody>
            <a:bodyPr vert="horz" lIns="0" tIns="0" rIns="0" bIns="0" rtlCol="0" anchor="ctr" anchorCtr="0">
              <a:noAutofit/>
            </a:bodyPr>
            <a:lstStyle>
              <a:lvl1pPr algn="l" defTabSz="457200" rtl="0" eaLnBrk="1" latinLnBrk="0" hangingPunct="1">
                <a:spcBef>
                  <a:spcPct val="0"/>
                </a:spcBef>
                <a:buNone/>
                <a:defRPr sz="2600" b="1" i="0" kern="1200">
                  <a:solidFill>
                    <a:schemeClr val="accent1"/>
                  </a:solidFill>
                  <a:latin typeface="Calibri"/>
                  <a:ea typeface="+mj-ea"/>
                  <a:cs typeface="Calibri"/>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srgbClr val="2997B9"/>
                  </a:solidFill>
                  <a:effectLst/>
                  <a:uLnTx/>
                  <a:uFillTx/>
                  <a:latin typeface="+mj-lt"/>
                  <a:ea typeface="+mj-ea"/>
                  <a:cs typeface="Arial" panose="020B0604020202020204" pitchFamily="34" charset="0"/>
                </a:rPr>
                <a:t>Patient-Centered </a:t>
              </a:r>
              <a:br>
                <a:rPr kumimoji="0" lang="en-US" sz="1600" b="0" i="0" u="none" strike="noStrike" kern="1200" cap="none" spc="0" normalizeH="0" baseline="0" noProof="0">
                  <a:ln>
                    <a:noFill/>
                  </a:ln>
                  <a:solidFill>
                    <a:srgbClr val="2997B9"/>
                  </a:solidFill>
                  <a:effectLst/>
                  <a:uLnTx/>
                  <a:uFillTx/>
                  <a:latin typeface="+mj-lt"/>
                  <a:ea typeface="+mj-ea"/>
                  <a:cs typeface="Arial" panose="020B0604020202020204" pitchFamily="34" charset="0"/>
                </a:rPr>
              </a:br>
              <a:r>
                <a:rPr kumimoji="0" lang="en-US" sz="1600" b="0" i="0" u="none" strike="noStrike" kern="1200" cap="none" spc="0" normalizeH="0" baseline="0" noProof="0">
                  <a:ln>
                    <a:noFill/>
                  </a:ln>
                  <a:solidFill>
                    <a:srgbClr val="2997B9"/>
                  </a:solidFill>
                  <a:effectLst/>
                  <a:uLnTx/>
                  <a:uFillTx/>
                  <a:latin typeface="+mj-lt"/>
                  <a:ea typeface="+mj-ea"/>
                  <a:cs typeface="Arial" panose="020B0604020202020204" pitchFamily="34" charset="0"/>
                </a:rPr>
                <a:t>Care Management</a:t>
              </a:r>
            </a:p>
          </p:txBody>
        </p:sp>
        <p:sp>
          <p:nvSpPr>
            <p:cNvPr id="162" name="TextBox 161">
              <a:extLst>
                <a:ext uri="{FF2B5EF4-FFF2-40B4-BE49-F238E27FC236}">
                  <a16:creationId xmlns:a16="http://schemas.microsoft.com/office/drawing/2014/main" id="{FD366C58-A391-0D1F-19DD-0C4B0CC5EBE0}"/>
                </a:ext>
              </a:extLst>
            </p:cNvPr>
            <p:cNvSpPr txBox="1"/>
            <p:nvPr/>
          </p:nvSpPr>
          <p:spPr>
            <a:xfrm>
              <a:off x="4139464" y="2768242"/>
              <a:ext cx="2757300" cy="395377"/>
            </a:xfrm>
            <a:prstGeom prst="rect">
              <a:avLst/>
            </a:prstGeom>
            <a:noFill/>
          </p:spPr>
          <p:txBody>
            <a:bodyPr wrap="square" lIns="0" tIns="0" rIns="0" bIns="0" rtlCol="0">
              <a:norm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Verdana" panose="020B0604030504040204" pitchFamily="34" charset="0"/>
                  <a:cs typeface="Verdana" panose="020B0604030504040204" pitchFamily="34" charset="0"/>
                </a:rPr>
                <a:t>Community Health Workers</a:t>
              </a:r>
            </a:p>
          </p:txBody>
        </p:sp>
        <p:sp>
          <p:nvSpPr>
            <p:cNvPr id="163" name="TextBox 162">
              <a:extLst>
                <a:ext uri="{FF2B5EF4-FFF2-40B4-BE49-F238E27FC236}">
                  <a16:creationId xmlns:a16="http://schemas.microsoft.com/office/drawing/2014/main" id="{33A6E39B-9E67-B2E8-D4BF-2BBD90AA13AF}"/>
                </a:ext>
              </a:extLst>
            </p:cNvPr>
            <p:cNvSpPr txBox="1"/>
            <p:nvPr/>
          </p:nvSpPr>
          <p:spPr>
            <a:xfrm>
              <a:off x="4209765" y="4101146"/>
              <a:ext cx="2570917" cy="954551"/>
            </a:xfrm>
            <a:prstGeom prst="rect">
              <a:avLst/>
            </a:prstGeom>
            <a:noFill/>
          </p:spPr>
          <p:txBody>
            <a:bodyPr wrap="square" lIns="0" tIns="0" rIns="0" bIns="0" rtlCol="0">
              <a:normAutofit fontScale="92500" lnSpcReduction="10000"/>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Verdana" panose="020B0604030504040204" pitchFamily="34" charset="0"/>
                  <a:cs typeface="Verdana" panose="020B0604030504040204" pitchFamily="34" charset="0"/>
                </a:rPr>
                <a:t>Care Management Coordinators</a:t>
              </a:r>
            </a:p>
            <a:p>
              <a:pPr marL="0" marR="0" lvl="0" indent="0" algn="ctr" defTabSz="914400" rtl="0" eaLnBrk="1" fontAlgn="auto" latinLnBrk="0" hangingPunct="1">
                <a:lnSpc>
                  <a:spcPct val="120000"/>
                </a:lnSpc>
                <a:spcBef>
                  <a:spcPts val="0"/>
                </a:spcBef>
                <a:spcAft>
                  <a:spcPts val="600"/>
                </a:spcAft>
                <a:buClrTx/>
                <a:buSzTx/>
                <a:buFontTx/>
                <a:buNone/>
                <a:tabLst/>
                <a:defRPr/>
              </a:pPr>
              <a:r>
                <a:rPr lang="en-US">
                  <a:solidFill>
                    <a:srgbClr val="FFFFFF"/>
                  </a:solidFill>
                  <a:latin typeface="Franklin Gothic Medium" panose="020B0603020102020204" pitchFamily="34" charset="0"/>
                  <a:ea typeface="Verdana" panose="020B0604030504040204" pitchFamily="34" charset="0"/>
                  <a:cs typeface="Verdana" panose="020B0604030504040204" pitchFamily="34" charset="0"/>
                </a:rPr>
                <a:t>Nurses</a:t>
              </a:r>
              <a:endParaRPr kumimoji="0" 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Verdana" panose="020B0604030504040204" pitchFamily="34" charset="0"/>
                <a:cs typeface="Verdana" panose="020B0604030504040204" pitchFamily="34" charset="0"/>
              </a:endParaRPr>
            </a:p>
          </p:txBody>
        </p:sp>
        <p:sp>
          <p:nvSpPr>
            <p:cNvPr id="164" name="Isosceles Triangle 163">
              <a:extLst>
                <a:ext uri="{FF2B5EF4-FFF2-40B4-BE49-F238E27FC236}">
                  <a16:creationId xmlns:a16="http://schemas.microsoft.com/office/drawing/2014/main" id="{360DDE4C-4BF6-67DB-7847-2BC9828D5A53}"/>
                </a:ext>
              </a:extLst>
            </p:cNvPr>
            <p:cNvSpPr/>
            <p:nvPr/>
          </p:nvSpPr>
          <p:spPr bwMode="auto">
            <a:xfrm flipV="1">
              <a:off x="6978281" y="3623272"/>
              <a:ext cx="457169" cy="156908"/>
            </a:xfrm>
            <a:prstGeom prst="triangle">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nvGrpSpPr>
            <p:cNvPr id="176" name="Group 175">
              <a:extLst>
                <a:ext uri="{FF2B5EF4-FFF2-40B4-BE49-F238E27FC236}">
                  <a16:creationId xmlns:a16="http://schemas.microsoft.com/office/drawing/2014/main" id="{5522FDF5-4D68-4F08-53EB-2B3C86B4AFD6}"/>
                </a:ext>
              </a:extLst>
            </p:cNvPr>
            <p:cNvGrpSpPr/>
            <p:nvPr/>
          </p:nvGrpSpPr>
          <p:grpSpPr>
            <a:xfrm>
              <a:off x="1331471" y="3983121"/>
              <a:ext cx="894058" cy="947074"/>
              <a:chOff x="850713" y="3908053"/>
              <a:chExt cx="894058" cy="947074"/>
            </a:xfrm>
          </p:grpSpPr>
          <p:sp>
            <p:nvSpPr>
              <p:cNvPr id="175" name="Oval 174">
                <a:extLst>
                  <a:ext uri="{FF2B5EF4-FFF2-40B4-BE49-F238E27FC236}">
                    <a16:creationId xmlns:a16="http://schemas.microsoft.com/office/drawing/2014/main" id="{D6D7D3C6-FD12-5A1D-F47B-8D1385016E17}"/>
                  </a:ext>
                </a:extLst>
              </p:cNvPr>
              <p:cNvSpPr/>
              <p:nvPr/>
            </p:nvSpPr>
            <p:spPr bwMode="auto">
              <a:xfrm>
                <a:off x="850713" y="3908053"/>
                <a:ext cx="894058" cy="894058"/>
              </a:xfrm>
              <a:prstGeom prst="ellipse">
                <a:avLst/>
              </a:prstGeom>
              <a:solidFill>
                <a:schemeClr val="bg1"/>
              </a:solidFill>
              <a:ln w="127000">
                <a:gradFill>
                  <a:gsLst>
                    <a:gs pos="0">
                      <a:srgbClr val="49B5D7"/>
                    </a:gs>
                    <a:gs pos="100000">
                      <a:schemeClr val="accent3"/>
                    </a:gs>
                  </a:gsLst>
                  <a:lin ang="0" scaled="0"/>
                </a:gra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59" name="Title 1">
                <a:extLst>
                  <a:ext uri="{FF2B5EF4-FFF2-40B4-BE49-F238E27FC236}">
                    <a16:creationId xmlns:a16="http://schemas.microsoft.com/office/drawing/2014/main" id="{4BFC6092-EDA8-AB21-F150-4B5E8FD6A555}"/>
                  </a:ext>
                </a:extLst>
              </p:cNvPr>
              <p:cNvSpPr txBox="1">
                <a:spLocks/>
              </p:cNvSpPr>
              <p:nvPr/>
            </p:nvSpPr>
            <p:spPr>
              <a:xfrm>
                <a:off x="1017109" y="3916078"/>
                <a:ext cx="571686" cy="939049"/>
              </a:xfrm>
              <a:prstGeom prst="rect">
                <a:avLst/>
              </a:prstGeom>
            </p:spPr>
            <p:txBody>
              <a:bodyPr vert="horz" lIns="0" tIns="0" rIns="0" bIns="0" rtlCol="0" anchor="t" anchorCtr="0">
                <a:noAutofit/>
              </a:bodyPr>
              <a:lstStyle>
                <a:lvl1pPr algn="l" defTabSz="457200" rtl="0" eaLnBrk="1" latinLnBrk="0" hangingPunct="1">
                  <a:spcBef>
                    <a:spcPct val="0"/>
                  </a:spcBef>
                  <a:buNone/>
                  <a:defRPr sz="2600" b="1" i="0" kern="1200">
                    <a:solidFill>
                      <a:schemeClr val="accent1"/>
                    </a:solidFill>
                    <a:latin typeface="Calibri"/>
                    <a:ea typeface="+mj-ea"/>
                    <a:cs typeface="Calibri"/>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a:ln>
                      <a:noFill/>
                    </a:ln>
                    <a:solidFill>
                      <a:srgbClr val="2997B9"/>
                    </a:solidFill>
                    <a:effectLst/>
                    <a:uLnTx/>
                    <a:uFillTx/>
                    <a:latin typeface="Arial" panose="020B0604020202020204" pitchFamily="34" charset="0"/>
                    <a:ea typeface="+mj-ea"/>
                    <a:cs typeface="Arial" panose="020B0604020202020204" pitchFamily="34" charset="0"/>
                  </a:rPr>
                  <a:t>2</a:t>
                </a:r>
              </a:p>
            </p:txBody>
          </p:sp>
        </p:grpSp>
        <p:grpSp>
          <p:nvGrpSpPr>
            <p:cNvPr id="177" name="Group 176">
              <a:extLst>
                <a:ext uri="{FF2B5EF4-FFF2-40B4-BE49-F238E27FC236}">
                  <a16:creationId xmlns:a16="http://schemas.microsoft.com/office/drawing/2014/main" id="{A86368BB-E5D0-6FE4-210A-8ADB4C2DF46F}"/>
                </a:ext>
              </a:extLst>
            </p:cNvPr>
            <p:cNvGrpSpPr/>
            <p:nvPr/>
          </p:nvGrpSpPr>
          <p:grpSpPr>
            <a:xfrm>
              <a:off x="465831" y="2309749"/>
              <a:ext cx="894058" cy="973770"/>
              <a:chOff x="850713" y="3908053"/>
              <a:chExt cx="894058" cy="973770"/>
            </a:xfrm>
          </p:grpSpPr>
          <p:sp>
            <p:nvSpPr>
              <p:cNvPr id="178" name="Oval 177">
                <a:extLst>
                  <a:ext uri="{FF2B5EF4-FFF2-40B4-BE49-F238E27FC236}">
                    <a16:creationId xmlns:a16="http://schemas.microsoft.com/office/drawing/2014/main" id="{0DF039E7-23AD-427C-2CD0-E65DACB606A5}"/>
                  </a:ext>
                </a:extLst>
              </p:cNvPr>
              <p:cNvSpPr/>
              <p:nvPr/>
            </p:nvSpPr>
            <p:spPr bwMode="auto">
              <a:xfrm>
                <a:off x="850713" y="3908053"/>
                <a:ext cx="894058" cy="894058"/>
              </a:xfrm>
              <a:prstGeom prst="ellipse">
                <a:avLst/>
              </a:prstGeom>
              <a:solidFill>
                <a:schemeClr val="bg1"/>
              </a:solidFill>
              <a:ln w="127000">
                <a:gradFill>
                  <a:gsLst>
                    <a:gs pos="0">
                      <a:srgbClr val="008DCC"/>
                    </a:gs>
                    <a:gs pos="100000">
                      <a:schemeClr val="accent2"/>
                    </a:gs>
                  </a:gsLst>
                  <a:lin ang="0" scaled="0"/>
                </a:gra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79" name="Title 1">
                <a:extLst>
                  <a:ext uri="{FF2B5EF4-FFF2-40B4-BE49-F238E27FC236}">
                    <a16:creationId xmlns:a16="http://schemas.microsoft.com/office/drawing/2014/main" id="{8A8D44A2-38E3-479F-42EF-CAC652783A3A}"/>
                  </a:ext>
                </a:extLst>
              </p:cNvPr>
              <p:cNvSpPr txBox="1">
                <a:spLocks/>
              </p:cNvSpPr>
              <p:nvPr/>
            </p:nvSpPr>
            <p:spPr>
              <a:xfrm>
                <a:off x="1010435" y="3942774"/>
                <a:ext cx="571686" cy="939049"/>
              </a:xfrm>
              <a:prstGeom prst="rect">
                <a:avLst/>
              </a:prstGeom>
            </p:spPr>
            <p:txBody>
              <a:bodyPr vert="horz" lIns="0" tIns="0" rIns="0" bIns="0" rtlCol="0" anchor="t" anchorCtr="0">
                <a:noAutofit/>
              </a:bodyPr>
              <a:lstStyle>
                <a:lvl1pPr algn="l" defTabSz="457200" rtl="0" eaLnBrk="1" latinLnBrk="0" hangingPunct="1">
                  <a:spcBef>
                    <a:spcPct val="0"/>
                  </a:spcBef>
                  <a:buNone/>
                  <a:defRPr sz="2600" b="1" i="0" kern="1200">
                    <a:solidFill>
                      <a:schemeClr val="accent1"/>
                    </a:solidFill>
                    <a:latin typeface="Calibri"/>
                    <a:ea typeface="+mj-ea"/>
                    <a:cs typeface="Calibri"/>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a:ln>
                      <a:noFill/>
                    </a:ln>
                    <a:solidFill>
                      <a:schemeClr val="accent2">
                        <a:lumMod val="75000"/>
                      </a:schemeClr>
                    </a:solidFill>
                    <a:effectLst/>
                    <a:uLnTx/>
                    <a:uFillTx/>
                    <a:latin typeface="Arial" panose="020B0604020202020204" pitchFamily="34" charset="0"/>
                    <a:ea typeface="+mj-ea"/>
                    <a:cs typeface="Arial" panose="020B0604020202020204" pitchFamily="34" charset="0"/>
                  </a:rPr>
                  <a:t>1</a:t>
                </a:r>
              </a:p>
            </p:txBody>
          </p:sp>
        </p:grpSp>
        <p:grpSp>
          <p:nvGrpSpPr>
            <p:cNvPr id="184" name="Group 183">
              <a:extLst>
                <a:ext uri="{FF2B5EF4-FFF2-40B4-BE49-F238E27FC236}">
                  <a16:creationId xmlns:a16="http://schemas.microsoft.com/office/drawing/2014/main" id="{BAA2967E-F2C2-B808-32B2-A0DEAAC1570D}"/>
                </a:ext>
              </a:extLst>
            </p:cNvPr>
            <p:cNvGrpSpPr/>
            <p:nvPr/>
          </p:nvGrpSpPr>
          <p:grpSpPr>
            <a:xfrm>
              <a:off x="3669173" y="1966611"/>
              <a:ext cx="1273101" cy="3529261"/>
              <a:chOff x="3669173" y="1966611"/>
              <a:chExt cx="1273101" cy="3529261"/>
            </a:xfrm>
          </p:grpSpPr>
          <p:sp>
            <p:nvSpPr>
              <p:cNvPr id="180" name="Rectangle 179">
                <a:extLst>
                  <a:ext uri="{FF2B5EF4-FFF2-40B4-BE49-F238E27FC236}">
                    <a16:creationId xmlns:a16="http://schemas.microsoft.com/office/drawing/2014/main" id="{BCC677FF-5F59-E04F-4312-179D1F6D11B2}"/>
                  </a:ext>
                </a:extLst>
              </p:cNvPr>
              <p:cNvSpPr/>
              <p:nvPr/>
            </p:nvSpPr>
            <p:spPr bwMode="auto">
              <a:xfrm rot="3407761">
                <a:off x="2006551" y="3629233"/>
                <a:ext cx="3529261" cy="204018"/>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r>
                  <a:rPr lang="en-US" sz="1100">
                    <a:solidFill>
                      <a:schemeClr val="accent4">
                        <a:lumMod val="50000"/>
                      </a:schemeClr>
                    </a:solidFill>
                    <a:latin typeface="Franklin Gothic Medium" panose="020B0603020102020204" pitchFamily="34" charset="0"/>
                  </a:rPr>
                  <a:t>Interdisciplinary Team Model</a:t>
                </a:r>
              </a:p>
            </p:txBody>
          </p:sp>
          <p:sp>
            <p:nvSpPr>
              <p:cNvPr id="181" name="Isosceles Triangle 180">
                <a:extLst>
                  <a:ext uri="{FF2B5EF4-FFF2-40B4-BE49-F238E27FC236}">
                    <a16:creationId xmlns:a16="http://schemas.microsoft.com/office/drawing/2014/main" id="{6A620F53-3513-FE36-57D1-54AAB2F4E27D}"/>
                  </a:ext>
                </a:extLst>
              </p:cNvPr>
              <p:cNvSpPr/>
              <p:nvPr/>
            </p:nvSpPr>
            <p:spPr bwMode="auto">
              <a:xfrm rot="8820000">
                <a:off x="4567852" y="5136178"/>
                <a:ext cx="374422" cy="175103"/>
              </a:xfrm>
              <a:prstGeom prst="triangle">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grpSp>
    </p:spTree>
    <p:extLst>
      <p:ext uri="{BB962C8B-B14F-4D97-AF65-F5344CB8AC3E}">
        <p14:creationId xmlns:p14="http://schemas.microsoft.com/office/powerpoint/2010/main" val="243440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B313D-BEEE-24E9-2166-A9655368CCA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02734-13D2-DCCD-C076-7CC0019B3FEC}"/>
              </a:ext>
            </a:extLst>
          </p:cNvPr>
          <p:cNvSpPr>
            <a:spLocks noGrp="1"/>
          </p:cNvSpPr>
          <p:nvPr>
            <p:ph type="sldNum" sz="quarter" idx="11"/>
          </p:nvPr>
        </p:nvSpPr>
        <p:spPr/>
        <p:txBody>
          <a:bodyPr/>
          <a:lstStyle/>
          <a:p>
            <a:fld id="{63DCA5C9-2E11-4C67-86EB-AE1DE127DC64}" type="slidenum">
              <a:rPr lang="en-US" smtClean="0"/>
              <a:pPr/>
              <a:t>5</a:t>
            </a:fld>
            <a:endParaRPr lang="en-US"/>
          </a:p>
        </p:txBody>
      </p:sp>
      <p:sp>
        <p:nvSpPr>
          <p:cNvPr id="3" name="Date Placeholder 2">
            <a:extLst>
              <a:ext uri="{FF2B5EF4-FFF2-40B4-BE49-F238E27FC236}">
                <a16:creationId xmlns:a16="http://schemas.microsoft.com/office/drawing/2014/main" id="{B6A0743E-30F3-8ECB-5377-5CC0342075B1}"/>
              </a:ext>
            </a:extLst>
          </p:cNvPr>
          <p:cNvSpPr>
            <a:spLocks noGrp="1"/>
          </p:cNvSpPr>
          <p:nvPr>
            <p:ph type="dt" sz="half" idx="12"/>
          </p:nvPr>
        </p:nvSpPr>
        <p:spPr/>
        <p:txBody>
          <a:bodyPr/>
          <a:lstStyle/>
          <a:p>
            <a:fld id="{E45F47F2-DF6D-CF4C-9331-3C6E9BF445E3}" type="datetime4">
              <a:rPr lang="en-US" smtClean="0"/>
              <a:t>October 22, 2025</a:t>
            </a:fld>
            <a:endParaRPr lang="en-US"/>
          </a:p>
        </p:txBody>
      </p:sp>
      <p:sp>
        <p:nvSpPr>
          <p:cNvPr id="4" name="Title 3">
            <a:extLst>
              <a:ext uri="{FF2B5EF4-FFF2-40B4-BE49-F238E27FC236}">
                <a16:creationId xmlns:a16="http://schemas.microsoft.com/office/drawing/2014/main" id="{914DDEA1-46CC-037C-7A62-238F83490633}"/>
              </a:ext>
            </a:extLst>
          </p:cNvPr>
          <p:cNvSpPr>
            <a:spLocks noGrp="1"/>
          </p:cNvSpPr>
          <p:nvPr>
            <p:ph type="title"/>
          </p:nvPr>
        </p:nvSpPr>
        <p:spPr>
          <a:xfrm>
            <a:off x="461963" y="336064"/>
            <a:ext cx="11268075" cy="490416"/>
          </a:xfrm>
        </p:spPr>
        <p:txBody>
          <a:bodyPr/>
          <a:lstStyle/>
          <a:p>
            <a:r>
              <a:rPr lang="en-US"/>
              <a:t>SOCIAL DETERMINANTS OF HEALTH</a:t>
            </a:r>
            <a:endParaRPr lang="en-US">
              <a:solidFill>
                <a:schemeClr val="accent2"/>
              </a:solidFill>
            </a:endParaRPr>
          </a:p>
        </p:txBody>
      </p:sp>
      <p:cxnSp>
        <p:nvCxnSpPr>
          <p:cNvPr id="6" name="Straight Connector 5">
            <a:extLst>
              <a:ext uri="{FF2B5EF4-FFF2-40B4-BE49-F238E27FC236}">
                <a16:creationId xmlns:a16="http://schemas.microsoft.com/office/drawing/2014/main" id="{013CC12E-137B-6D8A-E6D3-748D1638EAEC}"/>
              </a:ext>
            </a:extLst>
          </p:cNvPr>
          <p:cNvCxnSpPr/>
          <p:nvPr/>
        </p:nvCxnSpPr>
        <p:spPr>
          <a:xfrm>
            <a:off x="457200" y="835269"/>
            <a:ext cx="1127283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12">
            <a:extLst>
              <a:ext uri="{FF2B5EF4-FFF2-40B4-BE49-F238E27FC236}">
                <a16:creationId xmlns:a16="http://schemas.microsoft.com/office/drawing/2014/main" id="{0B9422E6-7D75-4A4F-1154-6DC59D1CB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493042" y="125802"/>
            <a:ext cx="555439" cy="4893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490EDD-AE43-3CCC-D6AC-D27CDA9E9AB8}"/>
              </a:ext>
            </a:extLst>
          </p:cNvPr>
          <p:cNvSpPr txBox="1"/>
          <p:nvPr/>
        </p:nvSpPr>
        <p:spPr>
          <a:xfrm>
            <a:off x="397567" y="6526997"/>
            <a:ext cx="3628333"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30000" noProof="0">
                <a:ln>
                  <a:noFill/>
                </a:ln>
                <a:solidFill>
                  <a:srgbClr val="53565A"/>
                </a:solidFill>
                <a:effectLst/>
                <a:uLnTx/>
                <a:uFillTx/>
                <a:latin typeface="Franklin Gothic Book" panose="020B0503020102020204"/>
                <a:ea typeface="+mn-ea"/>
                <a:cs typeface="+mn-cs"/>
              </a:rPr>
              <a:t>1</a:t>
            </a:r>
            <a:r>
              <a:rPr kumimoji="0" lang="en-US" sz="800" b="0" i="1" u="none" strike="noStrike" kern="1200" cap="none" spc="0" normalizeH="0" baseline="0" noProof="0">
                <a:ln>
                  <a:noFill/>
                </a:ln>
                <a:solidFill>
                  <a:srgbClr val="53565A"/>
                </a:solidFill>
                <a:effectLst/>
                <a:uLnTx/>
                <a:uFillTx/>
                <a:latin typeface="Franklin Gothic Book" panose="020B0503020102020204"/>
                <a:ea typeface="+mn-ea"/>
                <a:cs typeface="+mn-cs"/>
              </a:rPr>
              <a:t>Enrollments over 5-year period</a:t>
            </a:r>
          </a:p>
        </p:txBody>
      </p:sp>
      <p:cxnSp>
        <p:nvCxnSpPr>
          <p:cNvPr id="8" name="Straight Connector 7">
            <a:extLst>
              <a:ext uri="{FF2B5EF4-FFF2-40B4-BE49-F238E27FC236}">
                <a16:creationId xmlns:a16="http://schemas.microsoft.com/office/drawing/2014/main" id="{584B4407-6610-5ED2-07DE-E90AEBE2979B}"/>
              </a:ext>
            </a:extLst>
          </p:cNvPr>
          <p:cNvCxnSpPr>
            <a:cxnSpLocks/>
          </p:cNvCxnSpPr>
          <p:nvPr/>
        </p:nvCxnSpPr>
        <p:spPr>
          <a:xfrm>
            <a:off x="463175" y="6292433"/>
            <a:ext cx="11268074" cy="0"/>
          </a:xfrm>
          <a:prstGeom prst="line">
            <a:avLst/>
          </a:prstGeom>
          <a:noFill/>
          <a:ln w="6350" cap="flat" cmpd="sng" algn="ctr">
            <a:solidFill>
              <a:srgbClr val="FFFFFF">
                <a:lumMod val="75000"/>
              </a:srgbClr>
            </a:solidFill>
            <a:prstDash val="solid"/>
          </a:ln>
          <a:effectLst/>
        </p:spPr>
      </p:cxnSp>
      <p:sp>
        <p:nvSpPr>
          <p:cNvPr id="43" name="TextBox 42">
            <a:extLst>
              <a:ext uri="{FF2B5EF4-FFF2-40B4-BE49-F238E27FC236}">
                <a16:creationId xmlns:a16="http://schemas.microsoft.com/office/drawing/2014/main" id="{8145C271-5AEB-9F83-4065-C7704EF71FDE}"/>
              </a:ext>
            </a:extLst>
          </p:cNvPr>
          <p:cNvSpPr txBox="1"/>
          <p:nvPr/>
        </p:nvSpPr>
        <p:spPr>
          <a:xfrm>
            <a:off x="443482" y="939884"/>
            <a:ext cx="11300272" cy="307777"/>
          </a:xfrm>
          <a:prstGeom prst="rect">
            <a:avLst/>
          </a:prstGeom>
          <a:noFill/>
        </p:spPr>
        <p:txBody>
          <a:bodyPr wrap="square" lIns="0" rIns="0">
            <a:spAutoFit/>
          </a:bodyPr>
          <a:lstStyle/>
          <a:p>
            <a:pPr algn="ctr"/>
            <a:r>
              <a:rPr lang="en-US" sz="1400" b="0" i="0">
                <a:solidFill>
                  <a:srgbClr val="34383C"/>
                </a:solidFill>
                <a:effectLst/>
                <a:latin typeface="Franklin Gothic Book" panose="020B0503020102020204" pitchFamily="34" charset="0"/>
              </a:rPr>
              <a:t>Social Determinants of Health linkage is the </a:t>
            </a:r>
            <a:r>
              <a:rPr lang="en-US" sz="1400" b="0" i="0">
                <a:solidFill>
                  <a:schemeClr val="accent2"/>
                </a:solidFill>
                <a:effectLst/>
                <a:latin typeface="Franklin Gothic Medium" panose="020B0603020102020204" pitchFamily="34" charset="0"/>
              </a:rPr>
              <a:t>foundation</a:t>
            </a:r>
            <a:r>
              <a:rPr lang="en-US" sz="1400" b="0" i="0">
                <a:solidFill>
                  <a:srgbClr val="34383C"/>
                </a:solidFill>
                <a:effectLst/>
                <a:latin typeface="Franklin Gothic Book" panose="020B0503020102020204" pitchFamily="34" charset="0"/>
              </a:rPr>
              <a:t> of the Health Home program.</a:t>
            </a:r>
          </a:p>
        </p:txBody>
      </p:sp>
      <p:grpSp>
        <p:nvGrpSpPr>
          <p:cNvPr id="113" name="Group 112">
            <a:extLst>
              <a:ext uri="{FF2B5EF4-FFF2-40B4-BE49-F238E27FC236}">
                <a16:creationId xmlns:a16="http://schemas.microsoft.com/office/drawing/2014/main" id="{1C861AFD-CF74-D0EC-A40D-F0F0B0793956}"/>
              </a:ext>
            </a:extLst>
          </p:cNvPr>
          <p:cNvGrpSpPr/>
          <p:nvPr/>
        </p:nvGrpSpPr>
        <p:grpSpPr>
          <a:xfrm>
            <a:off x="7468437" y="1438110"/>
            <a:ext cx="4287991" cy="2218278"/>
            <a:chOff x="7468437" y="1576482"/>
            <a:chExt cx="4287991" cy="4600376"/>
          </a:xfrm>
        </p:grpSpPr>
        <p:graphicFrame>
          <p:nvGraphicFramePr>
            <p:cNvPr id="114" name="Chart 113">
              <a:extLst>
                <a:ext uri="{FF2B5EF4-FFF2-40B4-BE49-F238E27FC236}">
                  <a16:creationId xmlns:a16="http://schemas.microsoft.com/office/drawing/2014/main" id="{DC37F5B0-E0A6-0E91-06C8-E55B5ADB4A68}"/>
                </a:ext>
              </a:extLst>
            </p:cNvPr>
            <p:cNvGraphicFramePr/>
            <p:nvPr/>
          </p:nvGraphicFramePr>
          <p:xfrm>
            <a:off x="7468437" y="1576482"/>
            <a:ext cx="4287991" cy="4600376"/>
          </p:xfrm>
          <a:graphic>
            <a:graphicData uri="http://schemas.openxmlformats.org/drawingml/2006/chart">
              <c:chart xmlns:c="http://schemas.openxmlformats.org/drawingml/2006/chart" xmlns:r="http://schemas.openxmlformats.org/officeDocument/2006/relationships" r:id="rId3"/>
            </a:graphicData>
          </a:graphic>
        </p:graphicFrame>
        <p:sp>
          <p:nvSpPr>
            <p:cNvPr id="115" name="TextBox 114">
              <a:extLst>
                <a:ext uri="{FF2B5EF4-FFF2-40B4-BE49-F238E27FC236}">
                  <a16:creationId xmlns:a16="http://schemas.microsoft.com/office/drawing/2014/main" id="{4EF52678-19E6-C2A1-CC8B-CE92271960CF}"/>
                </a:ext>
              </a:extLst>
            </p:cNvPr>
            <p:cNvSpPr txBox="1"/>
            <p:nvPr/>
          </p:nvSpPr>
          <p:spPr>
            <a:xfrm>
              <a:off x="7581900" y="5070409"/>
              <a:ext cx="1300762" cy="1017810"/>
            </a:xfrm>
            <a:prstGeom prst="rect">
              <a:avLst/>
            </a:prstGeom>
            <a:noFill/>
          </p:spPr>
          <p:txBody>
            <a:bodyPr wrap="square" lIns="0" tIns="0" rIns="0" bIns="0" rtlCol="0">
              <a:normAutofit fontScale="85000" lnSpcReduction="20000"/>
            </a:bodyPr>
            <a:lstStyle/>
            <a:p>
              <a:pPr marL="0" indent="0" algn="ctr">
                <a:lnSpc>
                  <a:spcPct val="120000"/>
                </a:lnSpc>
                <a:spcAft>
                  <a:spcPts val="600"/>
                </a:spcAft>
              </a:pPr>
              <a:r>
                <a:rPr lang="en-US" sz="1700">
                  <a:solidFill>
                    <a:srgbClr val="003CA5"/>
                  </a:solidFill>
                  <a:latin typeface="+mj-lt"/>
                  <a:ea typeface="Verdana" panose="020B0604030504040204" pitchFamily="34" charset="0"/>
                  <a:cs typeface="Verdana" panose="020B0604030504040204" pitchFamily="34" charset="0"/>
                </a:rPr>
                <a:t>8,385</a:t>
              </a:r>
              <a:br>
                <a:rPr lang="en-US" sz="1200" i="0">
                  <a:solidFill>
                    <a:srgbClr val="414141"/>
                  </a:solidFill>
                  <a:latin typeface="+mn-lt"/>
                  <a:ea typeface="Verdana" panose="020B0604030504040204" pitchFamily="34" charset="0"/>
                  <a:cs typeface="Verdana" panose="020B0604030504040204" pitchFamily="34" charset="0"/>
                </a:rPr>
              </a:br>
              <a:r>
                <a:rPr lang="en-US" sz="900" i="0">
                  <a:solidFill>
                    <a:srgbClr val="414141"/>
                  </a:solidFill>
                  <a:latin typeface="+mn-lt"/>
                  <a:ea typeface="Verdana" panose="020B0604030504040204" pitchFamily="34" charset="0"/>
                  <a:cs typeface="Verdana" panose="020B0604030504040204" pitchFamily="34" charset="0"/>
                </a:rPr>
                <a:t>Total Referrals Submitted</a:t>
              </a:r>
              <a:br>
                <a:rPr lang="en-US" sz="900" i="0">
                  <a:solidFill>
                    <a:srgbClr val="414141"/>
                  </a:solidFill>
                  <a:latin typeface="+mn-lt"/>
                  <a:ea typeface="Verdana" panose="020B0604030504040204" pitchFamily="34" charset="0"/>
                  <a:cs typeface="Verdana" panose="020B0604030504040204" pitchFamily="34" charset="0"/>
                </a:rPr>
              </a:br>
              <a:r>
                <a:rPr lang="en-US" sz="900" i="0">
                  <a:solidFill>
                    <a:srgbClr val="414141"/>
                  </a:solidFill>
                  <a:latin typeface="+mn-lt"/>
                  <a:ea typeface="Verdana" panose="020B0604030504040204" pitchFamily="34" charset="0"/>
                  <a:cs typeface="Verdana" panose="020B0604030504040204" pitchFamily="34" charset="0"/>
                </a:rPr>
                <a:t>(2025 YTD)</a:t>
              </a:r>
            </a:p>
          </p:txBody>
        </p:sp>
        <p:sp>
          <p:nvSpPr>
            <p:cNvPr id="116" name="TextBox 115">
              <a:extLst>
                <a:ext uri="{FF2B5EF4-FFF2-40B4-BE49-F238E27FC236}">
                  <a16:creationId xmlns:a16="http://schemas.microsoft.com/office/drawing/2014/main" id="{E2F9E61B-31AD-EC27-E97F-51008B694AEB}"/>
                </a:ext>
              </a:extLst>
            </p:cNvPr>
            <p:cNvSpPr txBox="1"/>
            <p:nvPr/>
          </p:nvSpPr>
          <p:spPr>
            <a:xfrm>
              <a:off x="10671175" y="5070409"/>
              <a:ext cx="1054160" cy="1017810"/>
            </a:xfrm>
            <a:prstGeom prst="rect">
              <a:avLst/>
            </a:prstGeom>
            <a:noFill/>
          </p:spPr>
          <p:txBody>
            <a:bodyPr wrap="square" lIns="0" tIns="0" rIns="0" bIns="0" rtlCol="0">
              <a:normAutofit fontScale="77500" lnSpcReduction="20000"/>
            </a:bodyPr>
            <a:lstStyle/>
            <a:p>
              <a:pPr marL="0" indent="0" algn="ctr">
                <a:lnSpc>
                  <a:spcPct val="120000"/>
                </a:lnSpc>
                <a:spcAft>
                  <a:spcPts val="600"/>
                </a:spcAft>
              </a:pPr>
              <a:r>
                <a:rPr lang="en-US" sz="1700">
                  <a:solidFill>
                    <a:schemeClr val="accent4">
                      <a:lumMod val="75000"/>
                    </a:schemeClr>
                  </a:solidFill>
                  <a:latin typeface="+mj-lt"/>
                  <a:ea typeface="Verdana" panose="020B0604030504040204" pitchFamily="34" charset="0"/>
                  <a:cs typeface="Verdana" panose="020B0604030504040204" pitchFamily="34" charset="0"/>
                </a:rPr>
                <a:t>3,463</a:t>
              </a:r>
              <a:r>
                <a:rPr lang="en-US" sz="2100" i="0">
                  <a:solidFill>
                    <a:srgbClr val="414141"/>
                  </a:solidFill>
                  <a:latin typeface="+mj-lt"/>
                  <a:ea typeface="Verdana" panose="020B0604030504040204" pitchFamily="34" charset="0"/>
                  <a:cs typeface="Verdana" panose="020B0604030504040204" pitchFamily="34" charset="0"/>
                </a:rPr>
                <a:t> </a:t>
              </a:r>
              <a:br>
                <a:rPr lang="en-US" sz="1200" i="0">
                  <a:solidFill>
                    <a:srgbClr val="414141"/>
                  </a:solidFill>
                  <a:latin typeface="+mn-lt"/>
                  <a:ea typeface="Verdana" panose="020B0604030504040204" pitchFamily="34" charset="0"/>
                  <a:cs typeface="Verdana" panose="020B0604030504040204" pitchFamily="34" charset="0"/>
                </a:rPr>
              </a:br>
              <a:r>
                <a:rPr lang="en-US" sz="900" i="0">
                  <a:solidFill>
                    <a:srgbClr val="414141"/>
                  </a:solidFill>
                  <a:latin typeface="+mn-lt"/>
                  <a:ea typeface="Verdana" panose="020B0604030504040204" pitchFamily="34" charset="0"/>
                  <a:cs typeface="Verdana" panose="020B0604030504040204" pitchFamily="34" charset="0"/>
                </a:rPr>
                <a:t>Total Linkages</a:t>
              </a:r>
              <a:br>
                <a:rPr lang="en-US" sz="900" i="0">
                  <a:solidFill>
                    <a:srgbClr val="414141"/>
                  </a:solidFill>
                  <a:latin typeface="+mn-lt"/>
                  <a:ea typeface="Verdana" panose="020B0604030504040204" pitchFamily="34" charset="0"/>
                  <a:cs typeface="Verdana" panose="020B0604030504040204" pitchFamily="34" charset="0"/>
                </a:rPr>
              </a:br>
              <a:r>
                <a:rPr lang="en-US" sz="900" i="0">
                  <a:solidFill>
                    <a:srgbClr val="414141"/>
                  </a:solidFill>
                  <a:latin typeface="+mn-lt"/>
                  <a:ea typeface="Verdana" panose="020B0604030504040204" pitchFamily="34" charset="0"/>
                  <a:cs typeface="Verdana" panose="020B0604030504040204" pitchFamily="34" charset="0"/>
                </a:rPr>
                <a:t>(2025 YTD)</a:t>
              </a:r>
            </a:p>
          </p:txBody>
        </p:sp>
      </p:grpSp>
      <p:grpSp>
        <p:nvGrpSpPr>
          <p:cNvPr id="117" name="Group 116">
            <a:extLst>
              <a:ext uri="{FF2B5EF4-FFF2-40B4-BE49-F238E27FC236}">
                <a16:creationId xmlns:a16="http://schemas.microsoft.com/office/drawing/2014/main" id="{5A59BEE5-1A85-6676-37EE-E8C7938FBD61}"/>
              </a:ext>
            </a:extLst>
          </p:cNvPr>
          <p:cNvGrpSpPr/>
          <p:nvPr/>
        </p:nvGrpSpPr>
        <p:grpSpPr>
          <a:xfrm>
            <a:off x="7468436" y="3893326"/>
            <a:ext cx="4287991" cy="2218278"/>
            <a:chOff x="7468437" y="1576482"/>
            <a:chExt cx="4287991" cy="4600376"/>
          </a:xfrm>
        </p:grpSpPr>
        <p:graphicFrame>
          <p:nvGraphicFramePr>
            <p:cNvPr id="118" name="Chart 117">
              <a:extLst>
                <a:ext uri="{FF2B5EF4-FFF2-40B4-BE49-F238E27FC236}">
                  <a16:creationId xmlns:a16="http://schemas.microsoft.com/office/drawing/2014/main" id="{DB0DEA09-7AEA-A427-2C25-8442EE79E051}"/>
                </a:ext>
              </a:extLst>
            </p:cNvPr>
            <p:cNvGraphicFramePr/>
            <p:nvPr/>
          </p:nvGraphicFramePr>
          <p:xfrm>
            <a:off x="7468437" y="1576482"/>
            <a:ext cx="4287991" cy="4600376"/>
          </p:xfrm>
          <a:graphic>
            <a:graphicData uri="http://schemas.openxmlformats.org/drawingml/2006/chart">
              <c:chart xmlns:c="http://schemas.openxmlformats.org/drawingml/2006/chart" xmlns:r="http://schemas.openxmlformats.org/officeDocument/2006/relationships" r:id="rId4"/>
            </a:graphicData>
          </a:graphic>
        </p:graphicFrame>
        <p:sp>
          <p:nvSpPr>
            <p:cNvPr id="119" name="TextBox 118">
              <a:extLst>
                <a:ext uri="{FF2B5EF4-FFF2-40B4-BE49-F238E27FC236}">
                  <a16:creationId xmlns:a16="http://schemas.microsoft.com/office/drawing/2014/main" id="{3883707A-BE2E-2EFF-8EA7-31135DEA579F}"/>
                </a:ext>
              </a:extLst>
            </p:cNvPr>
            <p:cNvSpPr txBox="1"/>
            <p:nvPr/>
          </p:nvSpPr>
          <p:spPr>
            <a:xfrm>
              <a:off x="7581900" y="5070409"/>
              <a:ext cx="1300762" cy="1017810"/>
            </a:xfrm>
            <a:prstGeom prst="rect">
              <a:avLst/>
            </a:prstGeom>
            <a:noFill/>
          </p:spPr>
          <p:txBody>
            <a:bodyPr wrap="square" lIns="0" tIns="0" rIns="0" bIns="0" rtlCol="0">
              <a:normAutofit fontScale="85000" lnSpcReduction="20000"/>
            </a:bodyPr>
            <a:lstStyle/>
            <a:p>
              <a:pPr marL="0" indent="0" algn="ctr">
                <a:lnSpc>
                  <a:spcPct val="120000"/>
                </a:lnSpc>
                <a:spcAft>
                  <a:spcPts val="600"/>
                </a:spcAft>
              </a:pPr>
              <a:r>
                <a:rPr lang="en-US" sz="1700">
                  <a:solidFill>
                    <a:srgbClr val="003CA5"/>
                  </a:solidFill>
                  <a:latin typeface="+mj-lt"/>
                  <a:ea typeface="Verdana" panose="020B0604030504040204" pitchFamily="34" charset="0"/>
                  <a:cs typeface="Verdana" panose="020B0604030504040204" pitchFamily="34" charset="0"/>
                </a:rPr>
                <a:t>2,739</a:t>
              </a:r>
              <a:br>
                <a:rPr lang="en-US" sz="1200" i="0">
                  <a:solidFill>
                    <a:srgbClr val="414141"/>
                  </a:solidFill>
                  <a:latin typeface="+mn-lt"/>
                  <a:ea typeface="Verdana" panose="020B0604030504040204" pitchFamily="34" charset="0"/>
                  <a:cs typeface="Verdana" panose="020B0604030504040204" pitchFamily="34" charset="0"/>
                </a:rPr>
              </a:br>
              <a:r>
                <a:rPr lang="en-US" sz="900" i="0">
                  <a:solidFill>
                    <a:srgbClr val="414141"/>
                  </a:solidFill>
                  <a:latin typeface="+mn-lt"/>
                  <a:ea typeface="Verdana" panose="020B0604030504040204" pitchFamily="34" charset="0"/>
                  <a:cs typeface="Verdana" panose="020B0604030504040204" pitchFamily="34" charset="0"/>
                </a:rPr>
                <a:t>Total Referrals Submitted</a:t>
              </a:r>
              <a:br>
                <a:rPr lang="en-US" sz="900" i="0">
                  <a:solidFill>
                    <a:srgbClr val="414141"/>
                  </a:solidFill>
                  <a:latin typeface="+mn-lt"/>
                  <a:ea typeface="Verdana" panose="020B0604030504040204" pitchFamily="34" charset="0"/>
                  <a:cs typeface="Verdana" panose="020B0604030504040204" pitchFamily="34" charset="0"/>
                </a:rPr>
              </a:br>
              <a:r>
                <a:rPr lang="en-US" sz="900" i="0">
                  <a:solidFill>
                    <a:srgbClr val="414141"/>
                  </a:solidFill>
                  <a:latin typeface="+mn-lt"/>
                  <a:ea typeface="Verdana" panose="020B0604030504040204" pitchFamily="34" charset="0"/>
                  <a:cs typeface="Verdana" panose="020B0604030504040204" pitchFamily="34" charset="0"/>
                </a:rPr>
                <a:t>(2025 YTD)</a:t>
              </a:r>
            </a:p>
          </p:txBody>
        </p:sp>
        <p:sp>
          <p:nvSpPr>
            <p:cNvPr id="120" name="TextBox 119">
              <a:extLst>
                <a:ext uri="{FF2B5EF4-FFF2-40B4-BE49-F238E27FC236}">
                  <a16:creationId xmlns:a16="http://schemas.microsoft.com/office/drawing/2014/main" id="{056DD4CC-B42B-348B-CD62-3AAA93254A32}"/>
                </a:ext>
              </a:extLst>
            </p:cNvPr>
            <p:cNvSpPr txBox="1"/>
            <p:nvPr/>
          </p:nvSpPr>
          <p:spPr>
            <a:xfrm>
              <a:off x="10671175" y="5070409"/>
              <a:ext cx="1054160" cy="1017810"/>
            </a:xfrm>
            <a:prstGeom prst="rect">
              <a:avLst/>
            </a:prstGeom>
            <a:noFill/>
          </p:spPr>
          <p:txBody>
            <a:bodyPr wrap="square" lIns="0" tIns="0" rIns="0" bIns="0" rtlCol="0">
              <a:normAutofit fontScale="77500" lnSpcReduction="20000"/>
            </a:bodyPr>
            <a:lstStyle/>
            <a:p>
              <a:pPr marL="0" indent="0" algn="ctr">
                <a:lnSpc>
                  <a:spcPct val="120000"/>
                </a:lnSpc>
                <a:spcAft>
                  <a:spcPts val="600"/>
                </a:spcAft>
              </a:pPr>
              <a:r>
                <a:rPr lang="en-US" sz="1700">
                  <a:solidFill>
                    <a:schemeClr val="accent4">
                      <a:lumMod val="75000"/>
                    </a:schemeClr>
                  </a:solidFill>
                  <a:latin typeface="+mj-lt"/>
                  <a:ea typeface="Verdana" panose="020B0604030504040204" pitchFamily="34" charset="0"/>
                  <a:cs typeface="Verdana" panose="020B0604030504040204" pitchFamily="34" charset="0"/>
                </a:rPr>
                <a:t>1,573</a:t>
              </a:r>
              <a:r>
                <a:rPr lang="en-US" sz="2100" i="0">
                  <a:solidFill>
                    <a:srgbClr val="414141"/>
                  </a:solidFill>
                  <a:latin typeface="+mj-lt"/>
                  <a:ea typeface="Verdana" panose="020B0604030504040204" pitchFamily="34" charset="0"/>
                  <a:cs typeface="Verdana" panose="020B0604030504040204" pitchFamily="34" charset="0"/>
                </a:rPr>
                <a:t> </a:t>
              </a:r>
              <a:br>
                <a:rPr lang="en-US" sz="1200" i="0">
                  <a:solidFill>
                    <a:srgbClr val="414141"/>
                  </a:solidFill>
                  <a:latin typeface="+mn-lt"/>
                  <a:ea typeface="Verdana" panose="020B0604030504040204" pitchFamily="34" charset="0"/>
                  <a:cs typeface="Verdana" panose="020B0604030504040204" pitchFamily="34" charset="0"/>
                </a:rPr>
              </a:br>
              <a:r>
                <a:rPr lang="en-US" sz="900" i="0">
                  <a:solidFill>
                    <a:srgbClr val="414141"/>
                  </a:solidFill>
                  <a:latin typeface="+mn-lt"/>
                  <a:ea typeface="Verdana" panose="020B0604030504040204" pitchFamily="34" charset="0"/>
                  <a:cs typeface="Verdana" panose="020B0604030504040204" pitchFamily="34" charset="0"/>
                </a:rPr>
                <a:t>Total Linkages</a:t>
              </a:r>
              <a:br>
                <a:rPr lang="en-US" sz="900" i="0">
                  <a:solidFill>
                    <a:srgbClr val="414141"/>
                  </a:solidFill>
                  <a:latin typeface="+mn-lt"/>
                  <a:ea typeface="Verdana" panose="020B0604030504040204" pitchFamily="34" charset="0"/>
                  <a:cs typeface="Verdana" panose="020B0604030504040204" pitchFamily="34" charset="0"/>
                </a:rPr>
              </a:br>
              <a:r>
                <a:rPr lang="en-US" sz="900" i="0">
                  <a:solidFill>
                    <a:srgbClr val="414141"/>
                  </a:solidFill>
                  <a:latin typeface="+mn-lt"/>
                  <a:ea typeface="Verdana" panose="020B0604030504040204" pitchFamily="34" charset="0"/>
                  <a:cs typeface="Verdana" panose="020B0604030504040204" pitchFamily="34" charset="0"/>
                </a:rPr>
                <a:t>(2025 YTD)</a:t>
              </a:r>
            </a:p>
          </p:txBody>
        </p:sp>
      </p:grpSp>
      <p:pic>
        <p:nvPicPr>
          <p:cNvPr id="125" name="Graphic 124" descr="Clipboard Mixed with solid fill">
            <a:extLst>
              <a:ext uri="{FF2B5EF4-FFF2-40B4-BE49-F238E27FC236}">
                <a16:creationId xmlns:a16="http://schemas.microsoft.com/office/drawing/2014/main" id="{C2105598-751D-2AEF-A417-902E02B467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6022" y="1864402"/>
            <a:ext cx="822960" cy="822960"/>
          </a:xfrm>
          <a:prstGeom prst="rect">
            <a:avLst/>
          </a:prstGeom>
        </p:spPr>
      </p:pic>
      <p:pic>
        <p:nvPicPr>
          <p:cNvPr id="130" name="Graphic 129" descr="Group of women with solid fill">
            <a:extLst>
              <a:ext uri="{FF2B5EF4-FFF2-40B4-BE49-F238E27FC236}">
                <a16:creationId xmlns:a16="http://schemas.microsoft.com/office/drawing/2014/main" id="{FFCEDA8D-36C6-0444-5619-6BC6F3344C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36220" y="3364395"/>
            <a:ext cx="640080" cy="640080"/>
          </a:xfrm>
          <a:prstGeom prst="rect">
            <a:avLst/>
          </a:prstGeom>
        </p:spPr>
      </p:pic>
      <p:grpSp>
        <p:nvGrpSpPr>
          <p:cNvPr id="133" name="Group 132">
            <a:extLst>
              <a:ext uri="{FF2B5EF4-FFF2-40B4-BE49-F238E27FC236}">
                <a16:creationId xmlns:a16="http://schemas.microsoft.com/office/drawing/2014/main" id="{14732954-503D-8728-B626-81E84D312C9E}"/>
              </a:ext>
            </a:extLst>
          </p:cNvPr>
          <p:cNvGrpSpPr/>
          <p:nvPr/>
        </p:nvGrpSpPr>
        <p:grpSpPr>
          <a:xfrm>
            <a:off x="1440180" y="4937894"/>
            <a:ext cx="5717622" cy="976307"/>
            <a:chOff x="472629" y="4312245"/>
            <a:chExt cx="5669280" cy="976307"/>
          </a:xfrm>
        </p:grpSpPr>
        <p:graphicFrame>
          <p:nvGraphicFramePr>
            <p:cNvPr id="135" name="Diagram 134">
              <a:extLst>
                <a:ext uri="{FF2B5EF4-FFF2-40B4-BE49-F238E27FC236}">
                  <a16:creationId xmlns:a16="http://schemas.microsoft.com/office/drawing/2014/main" id="{860A6BE8-9F3D-2E37-0272-9AFF0CC925BB}"/>
                </a:ext>
              </a:extLst>
            </p:cNvPr>
            <p:cNvGraphicFramePr/>
            <p:nvPr>
              <p:extLst>
                <p:ext uri="{D42A27DB-BD31-4B8C-83A1-F6EECF244321}">
                  <p14:modId xmlns:p14="http://schemas.microsoft.com/office/powerpoint/2010/main" val="223479158"/>
                </p:ext>
              </p:extLst>
            </p:nvPr>
          </p:nvGraphicFramePr>
          <p:xfrm>
            <a:off x="472629" y="4312245"/>
            <a:ext cx="5669280" cy="3299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6" name="TextBox 135">
              <a:extLst>
                <a:ext uri="{FF2B5EF4-FFF2-40B4-BE49-F238E27FC236}">
                  <a16:creationId xmlns:a16="http://schemas.microsoft.com/office/drawing/2014/main" id="{AC874E27-6EB7-2444-8866-9E9023C21F14}"/>
                </a:ext>
              </a:extLst>
            </p:cNvPr>
            <p:cNvSpPr txBox="1"/>
            <p:nvPr/>
          </p:nvSpPr>
          <p:spPr>
            <a:xfrm>
              <a:off x="472630" y="4642221"/>
              <a:ext cx="1852002" cy="646331"/>
            </a:xfrm>
            <a:prstGeom prst="rect">
              <a:avLst/>
            </a:prstGeom>
            <a:noFill/>
          </p:spPr>
          <p:txBody>
            <a:bodyPr wrap="square">
              <a:spAutoFit/>
            </a:bodyPr>
            <a:lstStyle/>
            <a:p>
              <a:pPr marL="0" indent="0" algn="ctr">
                <a:spcAft>
                  <a:spcPts val="600"/>
                </a:spcAft>
              </a:pPr>
              <a:r>
                <a:rPr lang="en-US" sz="1200">
                  <a:solidFill>
                    <a:srgbClr val="414141"/>
                  </a:solidFill>
                  <a:ea typeface="Verdana" panose="020B0604030504040204" pitchFamily="34" charset="0"/>
                  <a:cs typeface="Verdana" panose="020B0604030504040204" pitchFamily="34" charset="0"/>
                </a:rPr>
                <a:t>Care Manager identifies SDOH need(s) through uniform assessment</a:t>
              </a:r>
            </a:p>
          </p:txBody>
        </p:sp>
        <p:sp>
          <p:nvSpPr>
            <p:cNvPr id="137" name="TextBox 136">
              <a:extLst>
                <a:ext uri="{FF2B5EF4-FFF2-40B4-BE49-F238E27FC236}">
                  <a16:creationId xmlns:a16="http://schemas.microsoft.com/office/drawing/2014/main" id="{D5B92914-F043-F717-76B5-953CDEC0262F}"/>
                </a:ext>
              </a:extLst>
            </p:cNvPr>
            <p:cNvSpPr txBox="1"/>
            <p:nvPr/>
          </p:nvSpPr>
          <p:spPr>
            <a:xfrm>
              <a:off x="2307698" y="4623739"/>
              <a:ext cx="1852002" cy="646331"/>
            </a:xfrm>
            <a:prstGeom prst="rect">
              <a:avLst/>
            </a:prstGeom>
            <a:noFill/>
          </p:spPr>
          <p:txBody>
            <a:bodyPr wrap="square">
              <a:spAutoFit/>
            </a:bodyPr>
            <a:lstStyle/>
            <a:p>
              <a:pPr marL="0" indent="0" algn="ctr">
                <a:spcAft>
                  <a:spcPts val="600"/>
                </a:spcAft>
              </a:pPr>
              <a:r>
                <a:rPr lang="en-US" sz="1200">
                  <a:solidFill>
                    <a:srgbClr val="414141"/>
                  </a:solidFill>
                  <a:ea typeface="Verdana" panose="020B0604030504040204" pitchFamily="34" charset="0"/>
                  <a:cs typeface="Verdana" panose="020B0604030504040204" pitchFamily="34" charset="0"/>
                </a:rPr>
                <a:t>Care Manager refers member to CHW team </a:t>
              </a:r>
              <a:br>
                <a:rPr lang="en-US" sz="1200">
                  <a:solidFill>
                    <a:srgbClr val="414141"/>
                  </a:solidFill>
                  <a:ea typeface="Verdana" panose="020B0604030504040204" pitchFamily="34" charset="0"/>
                  <a:cs typeface="Verdana" panose="020B0604030504040204" pitchFamily="34" charset="0"/>
                </a:rPr>
              </a:br>
              <a:r>
                <a:rPr lang="en-US" sz="1200">
                  <a:solidFill>
                    <a:srgbClr val="414141"/>
                  </a:solidFill>
                  <a:ea typeface="Verdana" panose="020B0604030504040204" pitchFamily="34" charset="0"/>
                  <a:cs typeface="Verdana" panose="020B0604030504040204" pitchFamily="34" charset="0"/>
                </a:rPr>
                <a:t>for assignment</a:t>
              </a:r>
            </a:p>
          </p:txBody>
        </p:sp>
        <p:sp>
          <p:nvSpPr>
            <p:cNvPr id="138" name="TextBox 137">
              <a:extLst>
                <a:ext uri="{FF2B5EF4-FFF2-40B4-BE49-F238E27FC236}">
                  <a16:creationId xmlns:a16="http://schemas.microsoft.com/office/drawing/2014/main" id="{06F7487C-997E-82C1-8860-B71DD76C0CFB}"/>
                </a:ext>
              </a:extLst>
            </p:cNvPr>
            <p:cNvSpPr txBox="1"/>
            <p:nvPr/>
          </p:nvSpPr>
          <p:spPr>
            <a:xfrm>
              <a:off x="4097867" y="4642221"/>
              <a:ext cx="1896901" cy="646331"/>
            </a:xfrm>
            <a:prstGeom prst="rect">
              <a:avLst/>
            </a:prstGeom>
            <a:noFill/>
          </p:spPr>
          <p:txBody>
            <a:bodyPr wrap="square">
              <a:spAutoFit/>
            </a:bodyPr>
            <a:lstStyle/>
            <a:p>
              <a:pPr marL="0" indent="0" algn="ctr">
                <a:spcAft>
                  <a:spcPts val="600"/>
                </a:spcAft>
              </a:pPr>
              <a:r>
                <a:rPr lang="en-US" sz="1200">
                  <a:solidFill>
                    <a:srgbClr val="414141"/>
                  </a:solidFill>
                  <a:ea typeface="Verdana" panose="020B0604030504040204" pitchFamily="34" charset="0"/>
                  <a:cs typeface="Verdana" panose="020B0604030504040204" pitchFamily="34" charset="0"/>
                </a:rPr>
                <a:t>CHW works with member, assisting with identified need(s)</a:t>
              </a:r>
            </a:p>
          </p:txBody>
        </p:sp>
      </p:grpSp>
      <p:sp>
        <p:nvSpPr>
          <p:cNvPr id="9" name="Rectangle: Rounded Corners 8">
            <a:extLst>
              <a:ext uri="{FF2B5EF4-FFF2-40B4-BE49-F238E27FC236}">
                <a16:creationId xmlns:a16="http://schemas.microsoft.com/office/drawing/2014/main" id="{933E5D19-82C7-4C87-8BB1-B7CA4195FF47}"/>
              </a:ext>
            </a:extLst>
          </p:cNvPr>
          <p:cNvSpPr/>
          <p:nvPr/>
        </p:nvSpPr>
        <p:spPr bwMode="auto">
          <a:xfrm flipH="1">
            <a:off x="457200" y="1443040"/>
            <a:ext cx="6700602" cy="388554"/>
          </a:xfrm>
          <a:prstGeom prst="roundRect">
            <a:avLst/>
          </a:prstGeom>
          <a:gradFill>
            <a:gsLst>
              <a:gs pos="56000">
                <a:schemeClr val="accent2">
                  <a:lumMod val="20000"/>
                  <a:lumOff val="80000"/>
                </a:schemeClr>
              </a:gs>
              <a:gs pos="100000">
                <a:srgbClr val="DDF4FF"/>
              </a:gs>
            </a:gsLst>
            <a:lin ang="1080000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spcAft>
                <a:spcPts val="600"/>
              </a:spcAft>
            </a:pPr>
            <a:r>
              <a:rPr lang="en-US" sz="1400">
                <a:solidFill>
                  <a:schemeClr val="accent2">
                    <a:lumMod val="50000"/>
                  </a:schemeClr>
                </a:solidFill>
                <a:latin typeface="Franklin Gothic Demi" panose="020B0703020102020204" pitchFamily="34" charset="0"/>
              </a:rPr>
              <a:t>Screening Tool</a:t>
            </a:r>
          </a:p>
        </p:txBody>
      </p:sp>
      <p:sp>
        <p:nvSpPr>
          <p:cNvPr id="10" name="TextBox 9">
            <a:extLst>
              <a:ext uri="{FF2B5EF4-FFF2-40B4-BE49-F238E27FC236}">
                <a16:creationId xmlns:a16="http://schemas.microsoft.com/office/drawing/2014/main" id="{63256EB5-CCFE-53AE-CD04-ADFACAEA708C}"/>
              </a:ext>
            </a:extLst>
          </p:cNvPr>
          <p:cNvSpPr txBox="1"/>
          <p:nvPr/>
        </p:nvSpPr>
        <p:spPr>
          <a:xfrm>
            <a:off x="1394459" y="1892922"/>
            <a:ext cx="5652325" cy="769441"/>
          </a:xfrm>
          <a:prstGeom prst="rect">
            <a:avLst/>
          </a:prstGeom>
          <a:noFill/>
        </p:spPr>
        <p:txBody>
          <a:bodyPr wrap="square" lIns="0" rIns="0">
            <a:spAutoFit/>
          </a:bodyPr>
          <a:lstStyle/>
          <a:p>
            <a:r>
              <a:rPr lang="en-US" sz="1100" b="0" i="0">
                <a:solidFill>
                  <a:srgbClr val="34383C"/>
                </a:solidFill>
                <a:effectLst/>
                <a:latin typeface="Franklin Gothic Book" panose="020B0503020102020204" pitchFamily="34" charset="0"/>
              </a:rPr>
              <a:t>Our uniform assessment allows members to self-identify sensitive social issues that impact their lives at the time of enrollment. By incorporating a social model of health &amp; removing the sole focus of body function, structure &amp; disease alone, it creates the ability to assess &amp; identify needs in real time.</a:t>
            </a:r>
          </a:p>
        </p:txBody>
      </p:sp>
      <p:sp>
        <p:nvSpPr>
          <p:cNvPr id="11" name="Rectangle: Rounded Corners 10">
            <a:extLst>
              <a:ext uri="{FF2B5EF4-FFF2-40B4-BE49-F238E27FC236}">
                <a16:creationId xmlns:a16="http://schemas.microsoft.com/office/drawing/2014/main" id="{4DCCAAF6-1008-D2A4-A08F-5B4526F90F49}"/>
              </a:ext>
            </a:extLst>
          </p:cNvPr>
          <p:cNvSpPr/>
          <p:nvPr/>
        </p:nvSpPr>
        <p:spPr bwMode="auto">
          <a:xfrm flipH="1">
            <a:off x="497922" y="2922518"/>
            <a:ext cx="6700602" cy="388554"/>
          </a:xfrm>
          <a:prstGeom prst="roundRect">
            <a:avLst/>
          </a:prstGeom>
          <a:gradFill>
            <a:gsLst>
              <a:gs pos="56000">
                <a:schemeClr val="accent2">
                  <a:lumMod val="20000"/>
                  <a:lumOff val="80000"/>
                </a:schemeClr>
              </a:gs>
              <a:gs pos="100000">
                <a:srgbClr val="DDF4FF"/>
              </a:gs>
            </a:gsLst>
            <a:lin ang="1080000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spcAft>
                <a:spcPts val="600"/>
              </a:spcAft>
            </a:pPr>
            <a:r>
              <a:rPr lang="en-US" sz="1400">
                <a:solidFill>
                  <a:schemeClr val="accent2">
                    <a:lumMod val="50000"/>
                  </a:schemeClr>
                </a:solidFill>
                <a:latin typeface="Franklin Gothic Demi" panose="020B0703020102020204" pitchFamily="34" charset="0"/>
              </a:rPr>
              <a:t>Community Health Workers</a:t>
            </a:r>
          </a:p>
        </p:txBody>
      </p:sp>
      <p:sp>
        <p:nvSpPr>
          <p:cNvPr id="12" name="TextBox 11">
            <a:extLst>
              <a:ext uri="{FF2B5EF4-FFF2-40B4-BE49-F238E27FC236}">
                <a16:creationId xmlns:a16="http://schemas.microsoft.com/office/drawing/2014/main" id="{2639BDDD-A64D-E7E3-C644-19D23DF6008C}"/>
              </a:ext>
            </a:extLst>
          </p:cNvPr>
          <p:cNvSpPr txBox="1"/>
          <p:nvPr/>
        </p:nvSpPr>
        <p:spPr>
          <a:xfrm>
            <a:off x="1410215" y="3399771"/>
            <a:ext cx="5652325" cy="600164"/>
          </a:xfrm>
          <a:prstGeom prst="rect">
            <a:avLst/>
          </a:prstGeom>
          <a:noFill/>
        </p:spPr>
        <p:txBody>
          <a:bodyPr wrap="square" lIns="0" rIns="0">
            <a:spAutoFit/>
          </a:bodyPr>
          <a:lstStyle/>
          <a:p>
            <a:pPr lvl="0">
              <a:defRPr/>
            </a:pPr>
            <a:r>
              <a:rPr lang="en-US" sz="1100">
                <a:solidFill>
                  <a:srgbClr val="414141"/>
                </a:solidFill>
              </a:rPr>
              <a:t>We train &amp; employ </a:t>
            </a:r>
            <a:r>
              <a:rPr lang="en-US" sz="1100"/>
              <a:t>CHW</a:t>
            </a:r>
            <a:r>
              <a:rPr lang="en-US" sz="1100">
                <a:solidFill>
                  <a:srgbClr val="414141"/>
                </a:solidFill>
              </a:rPr>
              <a:t>s who leverage their relationships &amp; expertise in navigating social services. When needs are identified, a </a:t>
            </a:r>
            <a:r>
              <a:rPr lang="en-US" sz="1100"/>
              <a:t>CHW</a:t>
            </a:r>
            <a:r>
              <a:rPr lang="en-US" sz="1100">
                <a:solidFill>
                  <a:srgbClr val="414141"/>
                </a:solidFill>
              </a:rPr>
              <a:t> is assigned to provide connectivity to the appropriate resource(s) in the community.</a:t>
            </a:r>
          </a:p>
        </p:txBody>
      </p:sp>
      <p:sp>
        <p:nvSpPr>
          <p:cNvPr id="13" name="Rectangle: Rounded Corners 12">
            <a:extLst>
              <a:ext uri="{FF2B5EF4-FFF2-40B4-BE49-F238E27FC236}">
                <a16:creationId xmlns:a16="http://schemas.microsoft.com/office/drawing/2014/main" id="{86905C07-38DB-87CE-FAD3-44B5ECBC87E1}"/>
              </a:ext>
            </a:extLst>
          </p:cNvPr>
          <p:cNvSpPr/>
          <p:nvPr/>
        </p:nvSpPr>
        <p:spPr bwMode="auto">
          <a:xfrm flipH="1">
            <a:off x="497922" y="4289185"/>
            <a:ext cx="6700602" cy="388554"/>
          </a:xfrm>
          <a:prstGeom prst="roundRect">
            <a:avLst/>
          </a:prstGeom>
          <a:gradFill>
            <a:gsLst>
              <a:gs pos="56000">
                <a:schemeClr val="accent2">
                  <a:lumMod val="20000"/>
                  <a:lumOff val="80000"/>
                </a:schemeClr>
              </a:gs>
              <a:gs pos="100000">
                <a:srgbClr val="DDF4FF"/>
              </a:gs>
            </a:gsLst>
            <a:lin ang="1080000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spcAft>
                <a:spcPts val="600"/>
              </a:spcAft>
            </a:pPr>
            <a:r>
              <a:rPr lang="en-US" sz="1400">
                <a:solidFill>
                  <a:schemeClr val="accent2">
                    <a:lumMod val="50000"/>
                  </a:schemeClr>
                </a:solidFill>
                <a:latin typeface="Franklin Gothic Demi" panose="020B0703020102020204" pitchFamily="34" charset="0"/>
              </a:rPr>
              <a:t>Workflow</a:t>
            </a:r>
          </a:p>
        </p:txBody>
      </p:sp>
      <p:pic>
        <p:nvPicPr>
          <p:cNvPr id="14" name="Graphic 13" descr="Circular flowchart with solid fill">
            <a:extLst>
              <a:ext uri="{FF2B5EF4-FFF2-40B4-BE49-F238E27FC236}">
                <a16:creationId xmlns:a16="http://schemas.microsoft.com/office/drawing/2014/main" id="{D39447C9-CC8E-71E8-0B3E-8ECF2C84133A}"/>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562641" y="4736779"/>
            <a:ext cx="746999" cy="746999"/>
          </a:xfrm>
          <a:prstGeom prst="rect">
            <a:avLst/>
          </a:prstGeom>
        </p:spPr>
      </p:pic>
    </p:spTree>
    <p:extLst>
      <p:ext uri="{BB962C8B-B14F-4D97-AF65-F5344CB8AC3E}">
        <p14:creationId xmlns:p14="http://schemas.microsoft.com/office/powerpoint/2010/main" val="104329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6194-2004-7D65-D369-DAFDD345341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6FD536-D0B5-3CE2-0D77-3E4E7C06CD4A}"/>
              </a:ext>
            </a:extLst>
          </p:cNvPr>
          <p:cNvSpPr>
            <a:spLocks noGrp="1"/>
          </p:cNvSpPr>
          <p:nvPr>
            <p:ph type="sldNum" sz="quarter" idx="11"/>
          </p:nvPr>
        </p:nvSpPr>
        <p:spPr/>
        <p:txBody>
          <a:bodyPr/>
          <a:lstStyle/>
          <a:p>
            <a:fld id="{63DCA5C9-2E11-4C67-86EB-AE1DE127DC64}" type="slidenum">
              <a:rPr lang="en-US" smtClean="0"/>
              <a:pPr/>
              <a:t>6</a:t>
            </a:fld>
            <a:endParaRPr lang="en-US"/>
          </a:p>
        </p:txBody>
      </p:sp>
      <p:sp>
        <p:nvSpPr>
          <p:cNvPr id="3" name="Date Placeholder 2">
            <a:extLst>
              <a:ext uri="{FF2B5EF4-FFF2-40B4-BE49-F238E27FC236}">
                <a16:creationId xmlns:a16="http://schemas.microsoft.com/office/drawing/2014/main" id="{57773C52-2A45-EBB0-F750-C8342D7FC140}"/>
              </a:ext>
            </a:extLst>
          </p:cNvPr>
          <p:cNvSpPr>
            <a:spLocks noGrp="1"/>
          </p:cNvSpPr>
          <p:nvPr>
            <p:ph type="dt" sz="half" idx="12"/>
          </p:nvPr>
        </p:nvSpPr>
        <p:spPr/>
        <p:txBody>
          <a:bodyPr/>
          <a:lstStyle/>
          <a:p>
            <a:fld id="{E45F47F2-DF6D-CF4C-9331-3C6E9BF445E3}" type="datetime4">
              <a:rPr lang="en-US" smtClean="0"/>
              <a:t>October 22, 2025</a:t>
            </a:fld>
            <a:endParaRPr lang="en-US"/>
          </a:p>
        </p:txBody>
      </p:sp>
      <p:sp>
        <p:nvSpPr>
          <p:cNvPr id="4" name="Title 3">
            <a:extLst>
              <a:ext uri="{FF2B5EF4-FFF2-40B4-BE49-F238E27FC236}">
                <a16:creationId xmlns:a16="http://schemas.microsoft.com/office/drawing/2014/main" id="{B4B99E1F-D736-A8BD-DF8F-8D0A19C50020}"/>
              </a:ext>
            </a:extLst>
          </p:cNvPr>
          <p:cNvSpPr>
            <a:spLocks noGrp="1"/>
          </p:cNvSpPr>
          <p:nvPr>
            <p:ph type="title"/>
          </p:nvPr>
        </p:nvSpPr>
        <p:spPr>
          <a:xfrm>
            <a:off x="461963" y="336064"/>
            <a:ext cx="11268075" cy="490416"/>
          </a:xfrm>
        </p:spPr>
        <p:txBody>
          <a:bodyPr/>
          <a:lstStyle/>
          <a:p>
            <a:r>
              <a:rPr lang="en-US"/>
              <a:t>GAPS IN CARE</a:t>
            </a:r>
            <a:endParaRPr lang="en-US">
              <a:solidFill>
                <a:schemeClr val="accent2"/>
              </a:solidFill>
            </a:endParaRPr>
          </a:p>
        </p:txBody>
      </p:sp>
      <p:cxnSp>
        <p:nvCxnSpPr>
          <p:cNvPr id="6" name="Straight Connector 5">
            <a:extLst>
              <a:ext uri="{FF2B5EF4-FFF2-40B4-BE49-F238E27FC236}">
                <a16:creationId xmlns:a16="http://schemas.microsoft.com/office/drawing/2014/main" id="{E5AB5FFB-C0F6-8FF0-9CAC-05D0CE70CB18}"/>
              </a:ext>
            </a:extLst>
          </p:cNvPr>
          <p:cNvCxnSpPr/>
          <p:nvPr/>
        </p:nvCxnSpPr>
        <p:spPr>
          <a:xfrm>
            <a:off x="457200" y="835269"/>
            <a:ext cx="1127283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12">
            <a:extLst>
              <a:ext uri="{FF2B5EF4-FFF2-40B4-BE49-F238E27FC236}">
                <a16:creationId xmlns:a16="http://schemas.microsoft.com/office/drawing/2014/main" id="{05CBB570-EB86-EBCF-8CF6-60619D731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493042" y="125802"/>
            <a:ext cx="555439" cy="4893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834FC2-CA37-7EBB-6C07-FD7F8B3717B2}"/>
              </a:ext>
            </a:extLst>
          </p:cNvPr>
          <p:cNvSpPr txBox="1"/>
          <p:nvPr/>
        </p:nvSpPr>
        <p:spPr>
          <a:xfrm>
            <a:off x="397567" y="6526997"/>
            <a:ext cx="3628333"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30000" noProof="0">
                <a:ln>
                  <a:noFill/>
                </a:ln>
                <a:solidFill>
                  <a:srgbClr val="53565A"/>
                </a:solidFill>
                <a:effectLst/>
                <a:uLnTx/>
                <a:uFillTx/>
                <a:latin typeface="Franklin Gothic Book" panose="020B0503020102020204"/>
                <a:ea typeface="+mn-ea"/>
                <a:cs typeface="+mn-cs"/>
              </a:rPr>
              <a:t>*Latest Data provided by Centers for Medicare and Medicaid Services (CMS)</a:t>
            </a:r>
            <a:endParaRPr kumimoji="0" lang="en-US" sz="800" b="0" i="1" u="none" strike="noStrike" kern="1200" cap="none" spc="0" normalizeH="0" baseline="0" noProof="0">
              <a:ln>
                <a:noFill/>
              </a:ln>
              <a:solidFill>
                <a:srgbClr val="53565A"/>
              </a:solidFill>
              <a:effectLst/>
              <a:uLnTx/>
              <a:uFillTx/>
              <a:latin typeface="Franklin Gothic Book" panose="020B0503020102020204"/>
              <a:ea typeface="+mn-ea"/>
              <a:cs typeface="+mn-cs"/>
            </a:endParaRPr>
          </a:p>
        </p:txBody>
      </p:sp>
      <p:cxnSp>
        <p:nvCxnSpPr>
          <p:cNvPr id="8" name="Straight Connector 7">
            <a:extLst>
              <a:ext uri="{FF2B5EF4-FFF2-40B4-BE49-F238E27FC236}">
                <a16:creationId xmlns:a16="http://schemas.microsoft.com/office/drawing/2014/main" id="{0FE19DB8-2291-6236-1FF4-2CF4398821A8}"/>
              </a:ext>
            </a:extLst>
          </p:cNvPr>
          <p:cNvCxnSpPr>
            <a:cxnSpLocks/>
          </p:cNvCxnSpPr>
          <p:nvPr/>
        </p:nvCxnSpPr>
        <p:spPr>
          <a:xfrm>
            <a:off x="463175" y="6292433"/>
            <a:ext cx="11268074" cy="0"/>
          </a:xfrm>
          <a:prstGeom prst="line">
            <a:avLst/>
          </a:prstGeom>
          <a:noFill/>
          <a:ln w="6350" cap="flat" cmpd="sng" algn="ctr">
            <a:solidFill>
              <a:srgbClr val="FFFFFF">
                <a:lumMod val="75000"/>
              </a:srgbClr>
            </a:solidFill>
            <a:prstDash val="solid"/>
          </a:ln>
          <a:effectLst/>
        </p:spPr>
      </p:cxnSp>
      <p:sp>
        <p:nvSpPr>
          <p:cNvPr id="43" name="TextBox 42">
            <a:extLst>
              <a:ext uri="{FF2B5EF4-FFF2-40B4-BE49-F238E27FC236}">
                <a16:creationId xmlns:a16="http://schemas.microsoft.com/office/drawing/2014/main" id="{2FFC3E9D-47AE-9373-4D6A-A4B225AF4BFF}"/>
              </a:ext>
            </a:extLst>
          </p:cNvPr>
          <p:cNvSpPr txBox="1"/>
          <p:nvPr/>
        </p:nvSpPr>
        <p:spPr>
          <a:xfrm>
            <a:off x="443482" y="939884"/>
            <a:ext cx="11300272" cy="738664"/>
          </a:xfrm>
          <a:prstGeom prst="rect">
            <a:avLst/>
          </a:prstGeom>
          <a:noFill/>
        </p:spPr>
        <p:txBody>
          <a:bodyPr wrap="square" lIns="0" rIns="0">
            <a:spAutoFit/>
          </a:bodyPr>
          <a:lstStyle/>
          <a:p>
            <a:pPr algn="ctr"/>
            <a:r>
              <a:rPr lang="en-US" sz="1400" b="0" i="0">
                <a:solidFill>
                  <a:srgbClr val="34383C"/>
                </a:solidFill>
                <a:effectLst/>
                <a:latin typeface="Franklin Gothic Book" panose="020B0503020102020204" pitchFamily="34" charset="0"/>
              </a:rPr>
              <a:t>Our care managers are trained to provide </a:t>
            </a:r>
            <a:r>
              <a:rPr lang="en-US" sz="1400" b="0" i="0">
                <a:solidFill>
                  <a:schemeClr val="accent2"/>
                </a:solidFill>
                <a:effectLst/>
                <a:latin typeface="Franklin Gothic Medium" panose="020B0603020102020204" pitchFamily="34" charset="0"/>
              </a:rPr>
              <a:t>health education </a:t>
            </a:r>
            <a:r>
              <a:rPr lang="en-US" sz="1400" b="0" i="0">
                <a:solidFill>
                  <a:srgbClr val="34383C"/>
                </a:solidFill>
                <a:effectLst/>
                <a:latin typeface="Franklin Gothic Book" panose="020B0503020102020204" pitchFamily="34" charset="0"/>
              </a:rPr>
              <a:t>&amp; </a:t>
            </a:r>
            <a:r>
              <a:rPr lang="en-US" sz="1400" b="0" i="0">
                <a:solidFill>
                  <a:schemeClr val="accent2"/>
                </a:solidFill>
                <a:effectLst/>
                <a:latin typeface="Franklin Gothic Medium" panose="020B0603020102020204" pitchFamily="34" charset="0"/>
              </a:rPr>
              <a:t>highlight the importance of preventive care services </a:t>
            </a:r>
            <a:r>
              <a:rPr lang="en-US" sz="1400" b="0" i="0">
                <a:solidFill>
                  <a:srgbClr val="34383C"/>
                </a:solidFill>
                <a:effectLst/>
                <a:latin typeface="Franklin Gothic Book" panose="020B0503020102020204" pitchFamily="34" charset="0"/>
              </a:rPr>
              <a:t>to members. </a:t>
            </a:r>
            <a:br>
              <a:rPr lang="en-US" sz="1400" b="0" i="0">
                <a:solidFill>
                  <a:srgbClr val="34383C"/>
                </a:solidFill>
                <a:effectLst/>
                <a:latin typeface="Franklin Gothic Book" panose="020B0503020102020204" pitchFamily="34" charset="0"/>
              </a:rPr>
            </a:br>
            <a:r>
              <a:rPr lang="en-US" sz="1400" b="0" i="0">
                <a:solidFill>
                  <a:srgbClr val="34383C"/>
                </a:solidFill>
                <a:effectLst/>
                <a:latin typeface="Franklin Gothic Book" panose="020B0503020102020204" pitchFamily="34" charset="0"/>
              </a:rPr>
              <a:t>We developed a successful closure strategy by leveraging relationships built with providers, using innovative technologies, </a:t>
            </a:r>
            <a:br>
              <a:rPr lang="en-US" sz="1400" b="0" i="0">
                <a:solidFill>
                  <a:srgbClr val="34383C"/>
                </a:solidFill>
                <a:effectLst/>
                <a:latin typeface="Franklin Gothic Book" panose="020B0503020102020204" pitchFamily="34" charset="0"/>
              </a:rPr>
            </a:br>
            <a:r>
              <a:rPr lang="en-US" sz="1400" b="0" i="0">
                <a:solidFill>
                  <a:srgbClr val="34383C"/>
                </a:solidFill>
                <a:effectLst/>
                <a:latin typeface="Franklin Gothic Book" panose="020B0503020102020204" pitchFamily="34" charset="0"/>
              </a:rPr>
              <a:t>&amp; collaborating closely with Managed Care Organizations at monthly meetings.</a:t>
            </a:r>
          </a:p>
        </p:txBody>
      </p:sp>
      <p:graphicFrame>
        <p:nvGraphicFramePr>
          <p:cNvPr id="10" name="Table 49">
            <a:extLst>
              <a:ext uri="{FF2B5EF4-FFF2-40B4-BE49-F238E27FC236}">
                <a16:creationId xmlns:a16="http://schemas.microsoft.com/office/drawing/2014/main" id="{868E2B92-F3AF-6CC4-2FD4-90D0A20428A3}"/>
              </a:ext>
            </a:extLst>
          </p:cNvPr>
          <p:cNvGraphicFramePr>
            <a:graphicFrameLocks noGrp="1"/>
          </p:cNvGraphicFramePr>
          <p:nvPr>
            <p:extLst>
              <p:ext uri="{D42A27DB-BD31-4B8C-83A1-F6EECF244321}">
                <p14:modId xmlns:p14="http://schemas.microsoft.com/office/powerpoint/2010/main" val="121969680"/>
              </p:ext>
            </p:extLst>
          </p:nvPr>
        </p:nvGraphicFramePr>
        <p:xfrm>
          <a:off x="7268326" y="4495369"/>
          <a:ext cx="4478043" cy="1736397"/>
        </p:xfrm>
        <a:graphic>
          <a:graphicData uri="http://schemas.openxmlformats.org/drawingml/2006/table">
            <a:tbl>
              <a:tblPr firstRow="1" bandRow="1">
                <a:tableStyleId>{5C22544A-7EE6-4342-B048-85BDC9FD1C3A}</a:tableStyleId>
              </a:tblPr>
              <a:tblGrid>
                <a:gridCol w="1094096">
                  <a:extLst>
                    <a:ext uri="{9D8B030D-6E8A-4147-A177-3AD203B41FA5}">
                      <a16:colId xmlns:a16="http://schemas.microsoft.com/office/drawing/2014/main" val="1683098166"/>
                    </a:ext>
                  </a:extLst>
                </a:gridCol>
                <a:gridCol w="1242771">
                  <a:extLst>
                    <a:ext uri="{9D8B030D-6E8A-4147-A177-3AD203B41FA5}">
                      <a16:colId xmlns:a16="http://schemas.microsoft.com/office/drawing/2014/main" val="945220886"/>
                    </a:ext>
                  </a:extLst>
                </a:gridCol>
                <a:gridCol w="1164464">
                  <a:extLst>
                    <a:ext uri="{9D8B030D-6E8A-4147-A177-3AD203B41FA5}">
                      <a16:colId xmlns:a16="http://schemas.microsoft.com/office/drawing/2014/main" val="4021354543"/>
                    </a:ext>
                  </a:extLst>
                </a:gridCol>
                <a:gridCol w="976712">
                  <a:extLst>
                    <a:ext uri="{9D8B030D-6E8A-4147-A177-3AD203B41FA5}">
                      <a16:colId xmlns:a16="http://schemas.microsoft.com/office/drawing/2014/main" val="3255393795"/>
                    </a:ext>
                  </a:extLst>
                </a:gridCol>
              </a:tblGrid>
              <a:tr h="383184">
                <a:tc>
                  <a:txBody>
                    <a:bodyPr/>
                    <a:lstStyle/>
                    <a:p>
                      <a:pPr algn="l"/>
                      <a:r>
                        <a:rPr lang="en-US" sz="1000">
                          <a:solidFill>
                            <a:schemeClr val="tx1"/>
                          </a:solidFill>
                          <a:latin typeface="Franklin Gothic Medium" panose="020B0603020102020204" pitchFamily="34" charset="0"/>
                        </a:rPr>
                        <a:t>Measure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endParaRPr lang="en-US" sz="1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endParaRPr lang="en-US" sz="1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endParaRPr lang="en-US" sz="100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827258807"/>
                  </a:ext>
                </a:extLst>
              </a:tr>
              <a:tr h="251449">
                <a:tc>
                  <a:txBody>
                    <a:bodyPr/>
                    <a:lstStyle/>
                    <a:p>
                      <a:pPr algn="l"/>
                      <a:r>
                        <a:rPr lang="en-US" sz="800" i="1"/>
                        <a:t>Cervical Cancer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2">
                        <a:lumMod val="85000"/>
                      </a:schemeClr>
                    </a:solidFill>
                  </a:tcPr>
                </a:tc>
                <a:tc>
                  <a:txBody>
                    <a:bodyPr/>
                    <a:lstStyle/>
                    <a:p>
                      <a:pPr algn="ctr"/>
                      <a:r>
                        <a:rPr lang="en-US" sz="1000"/>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2">
                        <a:lumMod val="85000"/>
                      </a:schemeClr>
                    </a:solidFill>
                  </a:tcPr>
                </a:tc>
                <a:tc>
                  <a:txBody>
                    <a:bodyPr/>
                    <a:lstStyle/>
                    <a:p>
                      <a:pPr algn="ctr"/>
                      <a:r>
                        <a:rPr lang="en-US" sz="1000"/>
                        <a:t>72%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2">
                        <a:lumMod val="85000"/>
                      </a:schemeClr>
                    </a:solidFill>
                  </a:tcPr>
                </a:tc>
                <a:tc>
                  <a:txBody>
                    <a:bodyPr/>
                    <a:lstStyle/>
                    <a:p>
                      <a:pPr algn="ctr"/>
                      <a:r>
                        <a:rPr lang="en-US" sz="1000"/>
                        <a:t>81%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2739354896"/>
                  </a:ext>
                </a:extLst>
              </a:tr>
              <a:tr h="251449">
                <a:tc>
                  <a:txBody>
                    <a:bodyPr/>
                    <a:lstStyle/>
                    <a:p>
                      <a:pPr algn="l"/>
                      <a:r>
                        <a:rPr lang="en-US" sz="800" i="1"/>
                        <a:t>Breast Cancer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solidFill>
                  </a:tcPr>
                </a:tc>
                <a:tc>
                  <a:txBody>
                    <a:bodyPr/>
                    <a:lstStyle/>
                    <a:p>
                      <a:pPr algn="ctr"/>
                      <a:r>
                        <a:rPr lang="en-US" sz="1000"/>
                        <a:t>63%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solidFill>
                  </a:tcPr>
                </a:tc>
                <a:tc>
                  <a:txBody>
                    <a:bodyPr/>
                    <a:lstStyle/>
                    <a:p>
                      <a:pPr algn="ctr"/>
                      <a:r>
                        <a:rPr lang="en-US" sz="1000"/>
                        <a:t>65%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solidFill>
                  </a:tcPr>
                </a:tc>
                <a:tc>
                  <a:txBody>
                    <a:bodyPr/>
                    <a:lstStyle/>
                    <a:p>
                      <a:pPr algn="ctr"/>
                      <a:r>
                        <a:rPr lang="en-US" sz="1000"/>
                        <a:t>84%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noFill/>
                  </a:tcPr>
                </a:tc>
                <a:extLst>
                  <a:ext uri="{0D108BD9-81ED-4DB2-BD59-A6C34878D82A}">
                    <a16:rowId xmlns:a16="http://schemas.microsoft.com/office/drawing/2014/main" val="1980995905"/>
                  </a:ext>
                </a:extLst>
              </a:tr>
              <a:tr h="515035">
                <a:tc>
                  <a:txBody>
                    <a:bodyPr/>
                    <a:lstStyle/>
                    <a:p>
                      <a:pPr algn="l"/>
                      <a:r>
                        <a:rPr lang="en-US" sz="800" i="1"/>
                        <a:t>Diabetes screening for people with schizophrenia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pPr algn="ctr"/>
                      <a:r>
                        <a:rPr lang="en-US" sz="1000"/>
                        <a:t>74%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pPr algn="ctr"/>
                      <a:r>
                        <a:rPr lang="en-US" sz="1000"/>
                        <a:t>75%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pPr algn="ctr"/>
                      <a:r>
                        <a:rPr lang="en-US" sz="1000"/>
                        <a:t>84%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3547525296"/>
                  </a:ext>
                </a:extLst>
              </a:tr>
              <a:tr h="284550">
                <a:tc>
                  <a:txBody>
                    <a:bodyPr/>
                    <a:lstStyle/>
                    <a:p>
                      <a:pPr algn="l"/>
                      <a:r>
                        <a:rPr lang="en-US" sz="800" i="1"/>
                        <a:t>SUD 30 day follow up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a:t>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a:t>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a:t>91%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13203175"/>
                  </a:ext>
                </a:extLst>
              </a:tr>
            </a:tbl>
          </a:graphicData>
        </a:graphic>
      </p:graphicFrame>
      <p:pic>
        <p:nvPicPr>
          <p:cNvPr id="12" name="Picture 6" descr="Healthfirst - CAI - Conference Associates, Inc.">
            <a:extLst>
              <a:ext uri="{FF2B5EF4-FFF2-40B4-BE49-F238E27FC236}">
                <a16:creationId xmlns:a16="http://schemas.microsoft.com/office/drawing/2014/main" id="{E0B82748-86FE-7182-5914-0F135825A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839" y="4570991"/>
            <a:ext cx="864957" cy="220135"/>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187F3DD4-9C08-DC01-4A17-7AB0EB5E6D7B}"/>
              </a:ext>
            </a:extLst>
          </p:cNvPr>
          <p:cNvGrpSpPr/>
          <p:nvPr/>
        </p:nvGrpSpPr>
        <p:grpSpPr>
          <a:xfrm>
            <a:off x="1473285" y="1846273"/>
            <a:ext cx="9245430" cy="2078194"/>
            <a:chOff x="1056032" y="2013913"/>
            <a:chExt cx="8626004" cy="1938959"/>
          </a:xfrm>
        </p:grpSpPr>
        <p:grpSp>
          <p:nvGrpSpPr>
            <p:cNvPr id="21" name="Group 20">
              <a:extLst>
                <a:ext uri="{FF2B5EF4-FFF2-40B4-BE49-F238E27FC236}">
                  <a16:creationId xmlns:a16="http://schemas.microsoft.com/office/drawing/2014/main" id="{49F5974B-CF6F-674D-65E3-9866AED30CFA}"/>
                </a:ext>
              </a:extLst>
            </p:cNvPr>
            <p:cNvGrpSpPr/>
            <p:nvPr/>
          </p:nvGrpSpPr>
          <p:grpSpPr>
            <a:xfrm>
              <a:off x="1056032" y="2013913"/>
              <a:ext cx="2311401" cy="1938959"/>
              <a:chOff x="1684464" y="2150857"/>
              <a:chExt cx="2311401" cy="1938959"/>
            </a:xfrm>
          </p:grpSpPr>
          <p:sp>
            <p:nvSpPr>
              <p:cNvPr id="20" name="Rectangle 19">
                <a:extLst>
                  <a:ext uri="{FF2B5EF4-FFF2-40B4-BE49-F238E27FC236}">
                    <a16:creationId xmlns:a16="http://schemas.microsoft.com/office/drawing/2014/main" id="{089B1A10-1052-CF75-8CE8-AEDB4B84C929}"/>
                  </a:ext>
                </a:extLst>
              </p:cNvPr>
              <p:cNvSpPr/>
              <p:nvPr/>
            </p:nvSpPr>
            <p:spPr bwMode="auto">
              <a:xfrm flipH="1">
                <a:off x="1684464" y="3384982"/>
                <a:ext cx="2311398" cy="623367"/>
              </a:xfrm>
              <a:prstGeom prst="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91440" numCol="1" spcCol="0" rtlCol="0" fromWordArt="0" anchor="ctr" anchorCtr="0" forceAA="0" compatLnSpc="1">
                <a:prstTxWarp prst="textNoShape">
                  <a:avLst/>
                </a:prstTxWarp>
                <a:noAutofit/>
              </a:bodyPr>
              <a:lstStyle/>
              <a:p>
                <a:pPr lvl="0" algn="ctr" defTabSz="457200">
                  <a:lnSpc>
                    <a:spcPct val="150000"/>
                  </a:lnSpc>
                  <a:buClr>
                    <a:srgbClr val="414141"/>
                  </a:buClr>
                  <a:defRPr/>
                </a:pPr>
                <a:endParaRPr lang="en-US" sz="1400">
                  <a:solidFill>
                    <a:schemeClr val="tx1">
                      <a:lumMod val="85000"/>
                      <a:lumOff val="15000"/>
                    </a:schemeClr>
                  </a:solidFill>
                  <a:latin typeface="Franklin Gothic Demi" panose="020B0703020102020204" pitchFamily="34" charset="0"/>
                </a:endParaRPr>
              </a:p>
            </p:txBody>
          </p:sp>
          <p:sp>
            <p:nvSpPr>
              <p:cNvPr id="13" name="Rectangle: Top Corners Rounded 12">
                <a:extLst>
                  <a:ext uri="{FF2B5EF4-FFF2-40B4-BE49-F238E27FC236}">
                    <a16:creationId xmlns:a16="http://schemas.microsoft.com/office/drawing/2014/main" id="{23987116-1108-3F91-4F56-DEC905CE17CA}"/>
                  </a:ext>
                </a:extLst>
              </p:cNvPr>
              <p:cNvSpPr/>
              <p:nvPr/>
            </p:nvSpPr>
            <p:spPr bwMode="auto">
              <a:xfrm>
                <a:off x="1684465" y="2150857"/>
                <a:ext cx="2311400" cy="1234126"/>
              </a:xfrm>
              <a:prstGeom prst="round2SameRect">
                <a:avLst>
                  <a:gd name="adj1" fmla="val 9081"/>
                  <a:gd name="adj2" fmla="val 0"/>
                </a:avLst>
              </a:prstGeom>
              <a:gradFill>
                <a:gsLst>
                  <a:gs pos="0">
                    <a:schemeClr val="accent1">
                      <a:lumMod val="75000"/>
                    </a:schemeClr>
                  </a:gs>
                  <a:gs pos="100000">
                    <a:srgbClr val="003AA2"/>
                  </a:gs>
                </a:gsLst>
                <a:lin ang="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15" name="Graphic 14" descr="Bullseye with solid fill">
                <a:extLst>
                  <a:ext uri="{FF2B5EF4-FFF2-40B4-BE49-F238E27FC236}">
                    <a16:creationId xmlns:a16="http://schemas.microsoft.com/office/drawing/2014/main" id="{5408B833-A7F6-D5B0-6C9B-31E13A0F45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9761" y="2193438"/>
                <a:ext cx="1120808" cy="1120808"/>
              </a:xfrm>
              <a:prstGeom prst="rect">
                <a:avLst/>
              </a:prstGeom>
              <a:effectLst>
                <a:innerShdw blurRad="50800">
                  <a:schemeClr val="accent1">
                    <a:lumMod val="50000"/>
                    <a:alpha val="50000"/>
                  </a:schemeClr>
                </a:innerShdw>
              </a:effectLst>
            </p:spPr>
          </p:pic>
          <p:grpSp>
            <p:nvGrpSpPr>
              <p:cNvPr id="19" name="Group 18">
                <a:extLst>
                  <a:ext uri="{FF2B5EF4-FFF2-40B4-BE49-F238E27FC236}">
                    <a16:creationId xmlns:a16="http://schemas.microsoft.com/office/drawing/2014/main" id="{D212CC29-4D27-C739-C5A5-563BCD74DC6C}"/>
                  </a:ext>
                </a:extLst>
              </p:cNvPr>
              <p:cNvGrpSpPr/>
              <p:nvPr/>
            </p:nvGrpSpPr>
            <p:grpSpPr>
              <a:xfrm>
                <a:off x="1748286" y="3320375"/>
                <a:ext cx="2209659" cy="769441"/>
                <a:chOff x="1695314" y="3320375"/>
                <a:chExt cx="2209659" cy="769441"/>
              </a:xfrm>
            </p:grpSpPr>
            <p:sp>
              <p:nvSpPr>
                <p:cNvPr id="17" name="TextBox 16">
                  <a:extLst>
                    <a:ext uri="{FF2B5EF4-FFF2-40B4-BE49-F238E27FC236}">
                      <a16:creationId xmlns:a16="http://schemas.microsoft.com/office/drawing/2014/main" id="{170C3900-3E82-E00E-4CA0-B89469569184}"/>
                    </a:ext>
                  </a:extLst>
                </p:cNvPr>
                <p:cNvSpPr txBox="1"/>
                <p:nvPr/>
              </p:nvSpPr>
              <p:spPr>
                <a:xfrm>
                  <a:off x="1695314" y="3320375"/>
                  <a:ext cx="868809" cy="769441"/>
                </a:xfrm>
                <a:prstGeom prst="rect">
                  <a:avLst/>
                </a:prstGeom>
                <a:noFill/>
              </p:spPr>
              <p:txBody>
                <a:bodyPr wrap="square">
                  <a:spAutoFit/>
                </a:bodyPr>
                <a:lstStyle/>
                <a:p>
                  <a:pPr algn="ctr"/>
                  <a:r>
                    <a:rPr lang="en-US" sz="4400" b="0" i="0">
                      <a:solidFill>
                        <a:schemeClr val="accent1">
                          <a:lumMod val="75000"/>
                        </a:schemeClr>
                      </a:solidFill>
                      <a:effectLst/>
                      <a:latin typeface="Franklin Gothic Medium" panose="020B0603020102020204" pitchFamily="34" charset="0"/>
                    </a:rPr>
                    <a:t>25</a:t>
                  </a:r>
                  <a:endParaRPr lang="en-US" sz="4400">
                    <a:solidFill>
                      <a:schemeClr val="accent1">
                        <a:lumMod val="75000"/>
                      </a:schemeClr>
                    </a:solidFill>
                  </a:endParaRPr>
                </a:p>
              </p:txBody>
            </p:sp>
            <p:sp>
              <p:nvSpPr>
                <p:cNvPr id="18" name="TextBox 17">
                  <a:extLst>
                    <a:ext uri="{FF2B5EF4-FFF2-40B4-BE49-F238E27FC236}">
                      <a16:creationId xmlns:a16="http://schemas.microsoft.com/office/drawing/2014/main" id="{57BDAD35-2DA1-170D-7908-FD470DEDF0BD}"/>
                    </a:ext>
                  </a:extLst>
                </p:cNvPr>
                <p:cNvSpPr txBox="1"/>
                <p:nvPr/>
              </p:nvSpPr>
              <p:spPr>
                <a:xfrm>
                  <a:off x="2457450" y="3439407"/>
                  <a:ext cx="1447523" cy="523220"/>
                </a:xfrm>
                <a:prstGeom prst="rect">
                  <a:avLst/>
                </a:prstGeom>
                <a:noFill/>
              </p:spPr>
              <p:txBody>
                <a:bodyPr wrap="square">
                  <a:spAutoFit/>
                </a:bodyPr>
                <a:lstStyle/>
                <a:p>
                  <a:r>
                    <a:rPr lang="en-US" sz="1400" b="0" i="0">
                      <a:effectLst/>
                      <a:latin typeface="Franklin Gothic Medium" panose="020B0603020102020204" pitchFamily="34" charset="0"/>
                    </a:rPr>
                    <a:t>HEDIS Measures </a:t>
                  </a:r>
                  <a:br>
                    <a:rPr lang="en-US" sz="1400" b="0" i="0">
                      <a:effectLst/>
                      <a:latin typeface="Franklin Gothic Medium" panose="020B0603020102020204" pitchFamily="34" charset="0"/>
                    </a:rPr>
                  </a:br>
                  <a:r>
                    <a:rPr lang="en-US" sz="1400" b="0" i="0">
                      <a:effectLst/>
                      <a:latin typeface="Franklin Gothic Medium" panose="020B0603020102020204" pitchFamily="34" charset="0"/>
                    </a:rPr>
                    <a:t>Targeted</a:t>
                  </a:r>
                  <a:endParaRPr lang="en-US" sz="1400"/>
                </a:p>
              </p:txBody>
            </p:sp>
          </p:grpSp>
        </p:grpSp>
        <p:grpSp>
          <p:nvGrpSpPr>
            <p:cNvPr id="22" name="Group 21">
              <a:extLst>
                <a:ext uri="{FF2B5EF4-FFF2-40B4-BE49-F238E27FC236}">
                  <a16:creationId xmlns:a16="http://schemas.microsoft.com/office/drawing/2014/main" id="{48805649-1B91-2B73-1328-A38C3E51F06E}"/>
                </a:ext>
              </a:extLst>
            </p:cNvPr>
            <p:cNvGrpSpPr/>
            <p:nvPr/>
          </p:nvGrpSpPr>
          <p:grpSpPr>
            <a:xfrm>
              <a:off x="4149516" y="2013913"/>
              <a:ext cx="2375219" cy="1857492"/>
              <a:chOff x="1684464" y="2150857"/>
              <a:chExt cx="2375219" cy="1857492"/>
            </a:xfrm>
          </p:grpSpPr>
          <p:sp>
            <p:nvSpPr>
              <p:cNvPr id="23" name="Rectangle 22">
                <a:extLst>
                  <a:ext uri="{FF2B5EF4-FFF2-40B4-BE49-F238E27FC236}">
                    <a16:creationId xmlns:a16="http://schemas.microsoft.com/office/drawing/2014/main" id="{074A9DB5-E6BB-BA52-AF67-15786A9C2B17}"/>
                  </a:ext>
                </a:extLst>
              </p:cNvPr>
              <p:cNvSpPr/>
              <p:nvPr/>
            </p:nvSpPr>
            <p:spPr bwMode="auto">
              <a:xfrm flipH="1">
                <a:off x="1684464" y="3384982"/>
                <a:ext cx="2311398" cy="623367"/>
              </a:xfrm>
              <a:prstGeom prst="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91440" numCol="1" spcCol="0" rtlCol="0" fromWordArt="0" anchor="ctr" anchorCtr="0" forceAA="0" compatLnSpc="1">
                <a:prstTxWarp prst="textNoShape">
                  <a:avLst/>
                </a:prstTxWarp>
                <a:noAutofit/>
              </a:bodyPr>
              <a:lstStyle/>
              <a:p>
                <a:pPr lvl="0" algn="ctr" defTabSz="457200">
                  <a:lnSpc>
                    <a:spcPct val="150000"/>
                  </a:lnSpc>
                  <a:buClr>
                    <a:srgbClr val="414141"/>
                  </a:buClr>
                  <a:defRPr/>
                </a:pPr>
                <a:endParaRPr lang="en-US" sz="1400">
                  <a:solidFill>
                    <a:schemeClr val="tx1">
                      <a:lumMod val="85000"/>
                      <a:lumOff val="15000"/>
                    </a:schemeClr>
                  </a:solidFill>
                  <a:latin typeface="Franklin Gothic Demi" panose="020B0703020102020204" pitchFamily="34" charset="0"/>
                </a:endParaRPr>
              </a:p>
            </p:txBody>
          </p:sp>
          <p:sp>
            <p:nvSpPr>
              <p:cNvPr id="24" name="Rectangle: Top Corners Rounded 23">
                <a:extLst>
                  <a:ext uri="{FF2B5EF4-FFF2-40B4-BE49-F238E27FC236}">
                    <a16:creationId xmlns:a16="http://schemas.microsoft.com/office/drawing/2014/main" id="{7ECB0B54-5888-7C6C-9C22-DB6640DC1DA9}"/>
                  </a:ext>
                </a:extLst>
              </p:cNvPr>
              <p:cNvSpPr/>
              <p:nvPr/>
            </p:nvSpPr>
            <p:spPr bwMode="auto">
              <a:xfrm>
                <a:off x="1684465" y="2150857"/>
                <a:ext cx="2311400" cy="1234126"/>
              </a:xfrm>
              <a:prstGeom prst="round2SameRect">
                <a:avLst>
                  <a:gd name="adj1" fmla="val 9081"/>
                  <a:gd name="adj2" fmla="val 0"/>
                </a:avLst>
              </a:prstGeom>
              <a:gradFill>
                <a:gsLst>
                  <a:gs pos="0">
                    <a:srgbClr val="006592"/>
                  </a:gs>
                  <a:gs pos="100000">
                    <a:schemeClr val="accent2">
                      <a:lumMod val="75000"/>
                    </a:schemeClr>
                  </a:gs>
                </a:gsLst>
                <a:lin ang="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25" name="Graphic 24" descr="Aspiration with solid fill">
                <a:extLst>
                  <a:ext uri="{FF2B5EF4-FFF2-40B4-BE49-F238E27FC236}">
                    <a16:creationId xmlns:a16="http://schemas.microsoft.com/office/drawing/2014/main" id="{33283332-79D7-E6DC-5E23-0F8ADA8E88D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279761" y="2213460"/>
                <a:ext cx="1120808" cy="1120808"/>
              </a:xfrm>
              <a:prstGeom prst="rect">
                <a:avLst/>
              </a:prstGeom>
              <a:effectLst>
                <a:innerShdw blurRad="50800">
                  <a:schemeClr val="accent2">
                    <a:lumMod val="50000"/>
                    <a:alpha val="50000"/>
                  </a:schemeClr>
                </a:innerShdw>
              </a:effectLst>
            </p:spPr>
          </p:pic>
          <p:grpSp>
            <p:nvGrpSpPr>
              <p:cNvPr id="26" name="Group 25">
                <a:extLst>
                  <a:ext uri="{FF2B5EF4-FFF2-40B4-BE49-F238E27FC236}">
                    <a16:creationId xmlns:a16="http://schemas.microsoft.com/office/drawing/2014/main" id="{B004C703-1A52-92C7-E4BF-3B0BEE3C8337}"/>
                  </a:ext>
                </a:extLst>
              </p:cNvPr>
              <p:cNvGrpSpPr/>
              <p:nvPr/>
            </p:nvGrpSpPr>
            <p:grpSpPr>
              <a:xfrm>
                <a:off x="1696144" y="3382181"/>
                <a:ext cx="2363539" cy="603028"/>
                <a:chOff x="1643172" y="3382181"/>
                <a:chExt cx="2363539" cy="603028"/>
              </a:xfrm>
            </p:grpSpPr>
            <p:sp>
              <p:nvSpPr>
                <p:cNvPr id="27" name="TextBox 26">
                  <a:extLst>
                    <a:ext uri="{FF2B5EF4-FFF2-40B4-BE49-F238E27FC236}">
                      <a16:creationId xmlns:a16="http://schemas.microsoft.com/office/drawing/2014/main" id="{FEC33DFC-DB2E-1F57-0429-13973BADB4CA}"/>
                    </a:ext>
                  </a:extLst>
                </p:cNvPr>
                <p:cNvSpPr txBox="1"/>
                <p:nvPr/>
              </p:nvSpPr>
              <p:spPr>
                <a:xfrm>
                  <a:off x="1643172" y="3382181"/>
                  <a:ext cx="1120808" cy="603028"/>
                </a:xfrm>
                <a:prstGeom prst="rect">
                  <a:avLst/>
                </a:prstGeom>
                <a:noFill/>
              </p:spPr>
              <p:txBody>
                <a:bodyPr wrap="square">
                  <a:spAutoFit/>
                </a:bodyPr>
                <a:lstStyle/>
                <a:p>
                  <a:pPr algn="r"/>
                  <a:r>
                    <a:rPr lang="en-US" sz="3600" b="0" i="0">
                      <a:solidFill>
                        <a:schemeClr val="accent3">
                          <a:lumMod val="50000"/>
                        </a:schemeClr>
                      </a:solidFill>
                      <a:effectLst/>
                      <a:latin typeface="Franklin Gothic Medium" panose="020B0603020102020204" pitchFamily="34" charset="0"/>
                    </a:rPr>
                    <a:t>66%</a:t>
                  </a:r>
                  <a:endParaRPr lang="en-US" sz="3600">
                    <a:solidFill>
                      <a:schemeClr val="accent3">
                        <a:lumMod val="50000"/>
                      </a:schemeClr>
                    </a:solidFill>
                  </a:endParaRPr>
                </a:p>
              </p:txBody>
            </p:sp>
            <p:sp>
              <p:nvSpPr>
                <p:cNvPr id="28" name="TextBox 27">
                  <a:extLst>
                    <a:ext uri="{FF2B5EF4-FFF2-40B4-BE49-F238E27FC236}">
                      <a16:creationId xmlns:a16="http://schemas.microsoft.com/office/drawing/2014/main" id="{DAF70BF5-D56C-8577-B52D-216CC0AAC1A5}"/>
                    </a:ext>
                  </a:extLst>
                </p:cNvPr>
                <p:cNvSpPr txBox="1"/>
                <p:nvPr/>
              </p:nvSpPr>
              <p:spPr>
                <a:xfrm>
                  <a:off x="2665014" y="3426059"/>
                  <a:ext cx="1341697" cy="523220"/>
                </a:xfrm>
                <a:prstGeom prst="rect">
                  <a:avLst/>
                </a:prstGeom>
                <a:noFill/>
              </p:spPr>
              <p:txBody>
                <a:bodyPr wrap="square">
                  <a:spAutoFit/>
                </a:bodyPr>
                <a:lstStyle/>
                <a:p>
                  <a:r>
                    <a:rPr lang="en-US" sz="1400" b="0" i="0">
                      <a:effectLst/>
                      <a:latin typeface="Franklin Gothic Medium" panose="020B0603020102020204" pitchFamily="34" charset="0"/>
                    </a:rPr>
                    <a:t>Gaps Actioned</a:t>
                  </a:r>
                  <a:br>
                    <a:rPr lang="en-US" sz="1400" b="0" i="0">
                      <a:effectLst/>
                      <a:latin typeface="Franklin Gothic Medium" panose="020B0603020102020204" pitchFamily="34" charset="0"/>
                    </a:rPr>
                  </a:br>
                  <a:r>
                    <a:rPr lang="en-US" sz="1400" b="0" i="0">
                      <a:effectLst/>
                      <a:latin typeface="Franklin Gothic Medium" panose="020B0603020102020204" pitchFamily="34" charset="0"/>
                    </a:rPr>
                    <a:t>(2025 YTD)</a:t>
                  </a:r>
                  <a:endParaRPr lang="en-US" sz="1400"/>
                </a:p>
              </p:txBody>
            </p:sp>
          </p:grpSp>
        </p:grpSp>
        <p:grpSp>
          <p:nvGrpSpPr>
            <p:cNvPr id="36" name="Group 35">
              <a:extLst>
                <a:ext uri="{FF2B5EF4-FFF2-40B4-BE49-F238E27FC236}">
                  <a16:creationId xmlns:a16="http://schemas.microsoft.com/office/drawing/2014/main" id="{26C8518B-7136-3308-4FC3-B1DFE7731FC1}"/>
                </a:ext>
              </a:extLst>
            </p:cNvPr>
            <p:cNvGrpSpPr/>
            <p:nvPr/>
          </p:nvGrpSpPr>
          <p:grpSpPr>
            <a:xfrm>
              <a:off x="7306817" y="2013913"/>
              <a:ext cx="2375219" cy="1857492"/>
              <a:chOff x="1684464" y="2150857"/>
              <a:chExt cx="2375219" cy="1857492"/>
            </a:xfrm>
          </p:grpSpPr>
          <p:sp>
            <p:nvSpPr>
              <p:cNvPr id="37" name="Rectangle 36">
                <a:extLst>
                  <a:ext uri="{FF2B5EF4-FFF2-40B4-BE49-F238E27FC236}">
                    <a16:creationId xmlns:a16="http://schemas.microsoft.com/office/drawing/2014/main" id="{AA968A5F-D176-EEE2-3DDB-C417D8812F3F}"/>
                  </a:ext>
                </a:extLst>
              </p:cNvPr>
              <p:cNvSpPr/>
              <p:nvPr/>
            </p:nvSpPr>
            <p:spPr bwMode="auto">
              <a:xfrm flipH="1">
                <a:off x="1684464" y="3384982"/>
                <a:ext cx="2311398" cy="623367"/>
              </a:xfrm>
              <a:prstGeom prst="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91440" numCol="1" spcCol="0" rtlCol="0" fromWordArt="0" anchor="ctr" anchorCtr="0" forceAA="0" compatLnSpc="1">
                <a:prstTxWarp prst="textNoShape">
                  <a:avLst/>
                </a:prstTxWarp>
                <a:noAutofit/>
              </a:bodyPr>
              <a:lstStyle/>
              <a:p>
                <a:pPr lvl="0" algn="ctr" defTabSz="457200">
                  <a:lnSpc>
                    <a:spcPct val="150000"/>
                  </a:lnSpc>
                  <a:buClr>
                    <a:srgbClr val="414141"/>
                  </a:buClr>
                  <a:defRPr/>
                </a:pPr>
                <a:endParaRPr lang="en-US" sz="1400">
                  <a:solidFill>
                    <a:schemeClr val="tx1">
                      <a:lumMod val="85000"/>
                      <a:lumOff val="15000"/>
                    </a:schemeClr>
                  </a:solidFill>
                  <a:latin typeface="Franklin Gothic Demi" panose="020B0703020102020204" pitchFamily="34" charset="0"/>
                </a:endParaRPr>
              </a:p>
            </p:txBody>
          </p:sp>
          <p:sp>
            <p:nvSpPr>
              <p:cNvPr id="38" name="Rectangle: Top Corners Rounded 37">
                <a:extLst>
                  <a:ext uri="{FF2B5EF4-FFF2-40B4-BE49-F238E27FC236}">
                    <a16:creationId xmlns:a16="http://schemas.microsoft.com/office/drawing/2014/main" id="{FE32AEBF-68B4-4750-42C1-60B590F10E02}"/>
                  </a:ext>
                </a:extLst>
              </p:cNvPr>
              <p:cNvSpPr/>
              <p:nvPr/>
            </p:nvSpPr>
            <p:spPr bwMode="auto">
              <a:xfrm>
                <a:off x="1684465" y="2150857"/>
                <a:ext cx="2311400" cy="1234126"/>
              </a:xfrm>
              <a:prstGeom prst="round2SameRect">
                <a:avLst>
                  <a:gd name="adj1" fmla="val 9081"/>
                  <a:gd name="adj2" fmla="val 0"/>
                </a:avLst>
              </a:prstGeom>
              <a:gradFill>
                <a:gsLst>
                  <a:gs pos="0">
                    <a:schemeClr val="accent5">
                      <a:lumMod val="75000"/>
                    </a:schemeClr>
                  </a:gs>
                  <a:gs pos="100000">
                    <a:srgbClr val="A9D561"/>
                  </a:gs>
                </a:gsLst>
                <a:lin ang="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pic>
            <p:nvPicPr>
              <p:cNvPr id="39" name="Graphic 38" descr="Checkmark with solid fill">
                <a:extLst>
                  <a:ext uri="{FF2B5EF4-FFF2-40B4-BE49-F238E27FC236}">
                    <a16:creationId xmlns:a16="http://schemas.microsoft.com/office/drawing/2014/main" id="{B368C9B6-5351-ED5F-B5E5-94E82EE74E2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279761" y="2193438"/>
                <a:ext cx="1120808" cy="1120808"/>
              </a:xfrm>
              <a:prstGeom prst="rect">
                <a:avLst/>
              </a:prstGeom>
              <a:effectLst>
                <a:innerShdw blurRad="50800">
                  <a:schemeClr val="accent4">
                    <a:lumMod val="50000"/>
                    <a:alpha val="75000"/>
                  </a:schemeClr>
                </a:innerShdw>
              </a:effectLst>
            </p:spPr>
          </p:pic>
          <p:grpSp>
            <p:nvGrpSpPr>
              <p:cNvPr id="40" name="Group 39">
                <a:extLst>
                  <a:ext uri="{FF2B5EF4-FFF2-40B4-BE49-F238E27FC236}">
                    <a16:creationId xmlns:a16="http://schemas.microsoft.com/office/drawing/2014/main" id="{E47D723E-4369-24F4-E48E-0DF9D2AAE113}"/>
                  </a:ext>
                </a:extLst>
              </p:cNvPr>
              <p:cNvGrpSpPr/>
              <p:nvPr/>
            </p:nvGrpSpPr>
            <p:grpSpPr>
              <a:xfrm>
                <a:off x="1691410" y="3382181"/>
                <a:ext cx="2368273" cy="603028"/>
                <a:chOff x="1638438" y="3382181"/>
                <a:chExt cx="2368273" cy="603028"/>
              </a:xfrm>
            </p:grpSpPr>
            <p:sp>
              <p:nvSpPr>
                <p:cNvPr id="41" name="TextBox 40">
                  <a:extLst>
                    <a:ext uri="{FF2B5EF4-FFF2-40B4-BE49-F238E27FC236}">
                      <a16:creationId xmlns:a16="http://schemas.microsoft.com/office/drawing/2014/main" id="{3F40EE1F-F307-43B1-726B-974CB527F1D6}"/>
                    </a:ext>
                  </a:extLst>
                </p:cNvPr>
                <p:cNvSpPr txBox="1"/>
                <p:nvPr/>
              </p:nvSpPr>
              <p:spPr>
                <a:xfrm>
                  <a:off x="1638438" y="3382181"/>
                  <a:ext cx="1149908" cy="603028"/>
                </a:xfrm>
                <a:prstGeom prst="rect">
                  <a:avLst/>
                </a:prstGeom>
                <a:noFill/>
              </p:spPr>
              <p:txBody>
                <a:bodyPr wrap="square">
                  <a:spAutoFit/>
                </a:bodyPr>
                <a:lstStyle/>
                <a:p>
                  <a:pPr algn="r"/>
                  <a:r>
                    <a:rPr lang="en-US" sz="3600" b="0" i="0">
                      <a:solidFill>
                        <a:schemeClr val="accent5">
                          <a:lumMod val="75000"/>
                        </a:schemeClr>
                      </a:solidFill>
                      <a:effectLst/>
                      <a:latin typeface="Franklin Gothic Medium" panose="020B0603020102020204" pitchFamily="34" charset="0"/>
                    </a:rPr>
                    <a:t>44%</a:t>
                  </a:r>
                  <a:endParaRPr lang="en-US" sz="3600">
                    <a:solidFill>
                      <a:schemeClr val="accent5">
                        <a:lumMod val="75000"/>
                      </a:schemeClr>
                    </a:solidFill>
                  </a:endParaRPr>
                </a:p>
              </p:txBody>
            </p:sp>
            <p:sp>
              <p:nvSpPr>
                <p:cNvPr id="42" name="TextBox 41">
                  <a:extLst>
                    <a:ext uri="{FF2B5EF4-FFF2-40B4-BE49-F238E27FC236}">
                      <a16:creationId xmlns:a16="http://schemas.microsoft.com/office/drawing/2014/main" id="{326AD499-195D-47FF-4B15-6982EB231E99}"/>
                    </a:ext>
                  </a:extLst>
                </p:cNvPr>
                <p:cNvSpPr txBox="1"/>
                <p:nvPr/>
              </p:nvSpPr>
              <p:spPr>
                <a:xfrm>
                  <a:off x="2665014" y="3426059"/>
                  <a:ext cx="1341697" cy="488165"/>
                </a:xfrm>
                <a:prstGeom prst="rect">
                  <a:avLst/>
                </a:prstGeom>
                <a:noFill/>
              </p:spPr>
              <p:txBody>
                <a:bodyPr wrap="square">
                  <a:spAutoFit/>
                </a:bodyPr>
                <a:lstStyle/>
                <a:p>
                  <a:r>
                    <a:rPr lang="en-US" sz="1400" b="0" i="0">
                      <a:effectLst/>
                      <a:latin typeface="Franklin Gothic Medium" panose="020B0603020102020204" pitchFamily="34" charset="0"/>
                    </a:rPr>
                    <a:t>Gaps Closed</a:t>
                  </a:r>
                  <a:br>
                    <a:rPr lang="en-US" sz="1400" b="0" i="0">
                      <a:effectLst/>
                      <a:latin typeface="Franklin Gothic Medium" panose="020B0603020102020204" pitchFamily="34" charset="0"/>
                    </a:rPr>
                  </a:br>
                  <a:r>
                    <a:rPr lang="en-US" sz="1400" b="0" i="0">
                      <a:effectLst/>
                      <a:latin typeface="Franklin Gothic Medium" panose="020B0603020102020204" pitchFamily="34" charset="0"/>
                    </a:rPr>
                    <a:t>(2025 YTD)</a:t>
                  </a:r>
                  <a:endParaRPr lang="en-US" sz="1400"/>
                </a:p>
              </p:txBody>
            </p:sp>
          </p:grpSp>
        </p:grpSp>
      </p:grpSp>
      <p:pic>
        <p:nvPicPr>
          <p:cNvPr id="45" name="Picture 4" descr="Molina Healthcare Acquires Affinity Health Plan for $380M -">
            <a:extLst>
              <a:ext uri="{FF2B5EF4-FFF2-40B4-BE49-F238E27FC236}">
                <a16:creationId xmlns:a16="http://schemas.microsoft.com/office/drawing/2014/main" id="{EB0B0985-E3FA-73DE-4E78-55080CD34A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2219" y="4532938"/>
            <a:ext cx="719451" cy="3031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D9ECFDEF-67A9-D1FA-DAFD-AAD922FE0C50}"/>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0853395" y="4498683"/>
            <a:ext cx="873991" cy="367745"/>
          </a:xfrm>
          <a:prstGeom prst="rect">
            <a:avLst/>
          </a:prstGeom>
        </p:spPr>
      </p:pic>
      <p:sp>
        <p:nvSpPr>
          <p:cNvPr id="47" name="Rectangle: Top Corners Rounded 46">
            <a:extLst>
              <a:ext uri="{FF2B5EF4-FFF2-40B4-BE49-F238E27FC236}">
                <a16:creationId xmlns:a16="http://schemas.microsoft.com/office/drawing/2014/main" id="{A0E4C80C-71F0-8B93-0FCA-85C60752BD0B}"/>
              </a:ext>
            </a:extLst>
          </p:cNvPr>
          <p:cNvSpPr/>
          <p:nvPr/>
        </p:nvSpPr>
        <p:spPr bwMode="auto">
          <a:xfrm flipH="1">
            <a:off x="7265149" y="4099894"/>
            <a:ext cx="4484394" cy="388554"/>
          </a:xfrm>
          <a:prstGeom prst="round2Same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r>
              <a:rPr lang="en-US" sz="1400">
                <a:solidFill>
                  <a:schemeClr val="tx1">
                    <a:lumMod val="75000"/>
                    <a:lumOff val="25000"/>
                  </a:schemeClr>
                </a:solidFill>
                <a:latin typeface="Franklin Gothic Demi" panose="020B0703020102020204" pitchFamily="34" charset="0"/>
              </a:rPr>
              <a:t>2025 YTD Payer Outcomes</a:t>
            </a:r>
          </a:p>
        </p:txBody>
      </p:sp>
      <p:graphicFrame>
        <p:nvGraphicFramePr>
          <p:cNvPr id="51" name="Chart 50">
            <a:extLst>
              <a:ext uri="{FF2B5EF4-FFF2-40B4-BE49-F238E27FC236}">
                <a16:creationId xmlns:a16="http://schemas.microsoft.com/office/drawing/2014/main" id="{31E2F552-2D97-D2D1-0843-8D72020DF165}"/>
              </a:ext>
            </a:extLst>
          </p:cNvPr>
          <p:cNvGraphicFramePr/>
          <p:nvPr>
            <p:extLst>
              <p:ext uri="{D42A27DB-BD31-4B8C-83A1-F6EECF244321}">
                <p14:modId xmlns:p14="http://schemas.microsoft.com/office/powerpoint/2010/main" val="2559145810"/>
              </p:ext>
            </p:extLst>
          </p:nvPr>
        </p:nvGraphicFramePr>
        <p:xfrm>
          <a:off x="464614" y="4496068"/>
          <a:ext cx="6286706" cy="1736394"/>
        </p:xfrm>
        <a:graphic>
          <a:graphicData uri="http://schemas.openxmlformats.org/drawingml/2006/chart">
            <c:chart xmlns:c="http://schemas.openxmlformats.org/drawingml/2006/chart" xmlns:r="http://schemas.openxmlformats.org/officeDocument/2006/relationships" r:id="rId12"/>
          </a:graphicData>
        </a:graphic>
      </p:graphicFrame>
      <p:sp>
        <p:nvSpPr>
          <p:cNvPr id="52" name="Rectangle: Top Corners Rounded 51">
            <a:extLst>
              <a:ext uri="{FF2B5EF4-FFF2-40B4-BE49-F238E27FC236}">
                <a16:creationId xmlns:a16="http://schemas.microsoft.com/office/drawing/2014/main" id="{07E22541-CC3F-EB49-B14D-954A9CC5D924}"/>
              </a:ext>
            </a:extLst>
          </p:cNvPr>
          <p:cNvSpPr/>
          <p:nvPr/>
        </p:nvSpPr>
        <p:spPr bwMode="auto">
          <a:xfrm flipH="1">
            <a:off x="472234" y="4105456"/>
            <a:ext cx="6286706" cy="388554"/>
          </a:xfrm>
          <a:prstGeom prst="round2Same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r>
              <a:rPr lang="en-US" sz="1400">
                <a:solidFill>
                  <a:schemeClr val="tx1">
                    <a:lumMod val="75000"/>
                    <a:lumOff val="25000"/>
                  </a:schemeClr>
                </a:solidFill>
                <a:latin typeface="Franklin Gothic Demi" panose="020B0703020102020204" pitchFamily="34" charset="0"/>
              </a:rPr>
              <a:t>2023 Northwell Health Home Closure Rates*</a:t>
            </a:r>
          </a:p>
        </p:txBody>
      </p:sp>
    </p:spTree>
    <p:extLst>
      <p:ext uri="{BB962C8B-B14F-4D97-AF65-F5344CB8AC3E}">
        <p14:creationId xmlns:p14="http://schemas.microsoft.com/office/powerpoint/2010/main" val="85385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962C3-4F78-CFB5-3071-16651B6A12D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350DF-492C-4ECD-E80E-4E1B8C5B6D34}"/>
              </a:ext>
            </a:extLst>
          </p:cNvPr>
          <p:cNvSpPr>
            <a:spLocks noGrp="1"/>
          </p:cNvSpPr>
          <p:nvPr>
            <p:ph type="sldNum" sz="quarter" idx="11"/>
          </p:nvPr>
        </p:nvSpPr>
        <p:spPr/>
        <p:txBody>
          <a:bodyPr/>
          <a:lstStyle/>
          <a:p>
            <a:fld id="{63DCA5C9-2E11-4C67-86EB-AE1DE127DC64}" type="slidenum">
              <a:rPr lang="en-US" smtClean="0"/>
              <a:pPr/>
              <a:t>7</a:t>
            </a:fld>
            <a:endParaRPr lang="en-US"/>
          </a:p>
        </p:txBody>
      </p:sp>
      <p:sp>
        <p:nvSpPr>
          <p:cNvPr id="3" name="Date Placeholder 2">
            <a:extLst>
              <a:ext uri="{FF2B5EF4-FFF2-40B4-BE49-F238E27FC236}">
                <a16:creationId xmlns:a16="http://schemas.microsoft.com/office/drawing/2014/main" id="{41F21DBC-498B-FAE5-8E66-571DF6AD1585}"/>
              </a:ext>
            </a:extLst>
          </p:cNvPr>
          <p:cNvSpPr>
            <a:spLocks noGrp="1"/>
          </p:cNvSpPr>
          <p:nvPr>
            <p:ph type="dt" sz="half" idx="12"/>
          </p:nvPr>
        </p:nvSpPr>
        <p:spPr/>
        <p:txBody>
          <a:bodyPr/>
          <a:lstStyle/>
          <a:p>
            <a:fld id="{E45F47F2-DF6D-CF4C-9331-3C6E9BF445E3}" type="datetime4">
              <a:rPr lang="en-US" smtClean="0"/>
              <a:t>October 22, 2025</a:t>
            </a:fld>
            <a:endParaRPr lang="en-US"/>
          </a:p>
        </p:txBody>
      </p:sp>
      <p:sp>
        <p:nvSpPr>
          <p:cNvPr id="4" name="Title 3">
            <a:extLst>
              <a:ext uri="{FF2B5EF4-FFF2-40B4-BE49-F238E27FC236}">
                <a16:creationId xmlns:a16="http://schemas.microsoft.com/office/drawing/2014/main" id="{F0EF552A-DAA1-223A-054A-323BE455A0F1}"/>
              </a:ext>
            </a:extLst>
          </p:cNvPr>
          <p:cNvSpPr>
            <a:spLocks noGrp="1"/>
          </p:cNvSpPr>
          <p:nvPr>
            <p:ph type="title"/>
          </p:nvPr>
        </p:nvSpPr>
        <p:spPr>
          <a:xfrm>
            <a:off x="461963" y="336064"/>
            <a:ext cx="11268075" cy="490416"/>
          </a:xfrm>
        </p:spPr>
        <p:txBody>
          <a:bodyPr/>
          <a:lstStyle/>
          <a:p>
            <a:r>
              <a:rPr lang="en-US"/>
              <a:t>CARE TRANSITIONS &amp; CLINICAL ESCALATION</a:t>
            </a:r>
            <a:endParaRPr lang="en-US">
              <a:solidFill>
                <a:schemeClr val="accent2"/>
              </a:solidFill>
            </a:endParaRPr>
          </a:p>
        </p:txBody>
      </p:sp>
      <p:cxnSp>
        <p:nvCxnSpPr>
          <p:cNvPr id="6" name="Straight Connector 5">
            <a:extLst>
              <a:ext uri="{FF2B5EF4-FFF2-40B4-BE49-F238E27FC236}">
                <a16:creationId xmlns:a16="http://schemas.microsoft.com/office/drawing/2014/main" id="{5A011B91-C836-F5CA-F1CB-3BD33D4B19BB}"/>
              </a:ext>
            </a:extLst>
          </p:cNvPr>
          <p:cNvCxnSpPr/>
          <p:nvPr/>
        </p:nvCxnSpPr>
        <p:spPr>
          <a:xfrm>
            <a:off x="457200" y="835269"/>
            <a:ext cx="1127283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12">
            <a:extLst>
              <a:ext uri="{FF2B5EF4-FFF2-40B4-BE49-F238E27FC236}">
                <a16:creationId xmlns:a16="http://schemas.microsoft.com/office/drawing/2014/main" id="{1003575B-63AC-7E25-B710-9A7B7F716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493042" y="125802"/>
            <a:ext cx="555439" cy="4893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6B325D-A692-872D-B0A8-71CD8A41EBFF}"/>
              </a:ext>
            </a:extLst>
          </p:cNvPr>
          <p:cNvSpPr txBox="1"/>
          <p:nvPr/>
        </p:nvSpPr>
        <p:spPr>
          <a:xfrm>
            <a:off x="397567" y="6526997"/>
            <a:ext cx="3628333"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30000" noProof="0">
                <a:ln>
                  <a:noFill/>
                </a:ln>
                <a:solidFill>
                  <a:srgbClr val="53565A"/>
                </a:solidFill>
                <a:effectLst/>
                <a:uLnTx/>
                <a:uFillTx/>
                <a:latin typeface="Franklin Gothic Book" panose="020B0503020102020204"/>
                <a:ea typeface="+mn-ea"/>
                <a:cs typeface="+mn-cs"/>
              </a:rPr>
              <a:t>1</a:t>
            </a:r>
            <a:r>
              <a:rPr kumimoji="0" lang="en-US" sz="800" b="0" i="1" u="none" strike="noStrike" kern="1200" cap="none" spc="0" normalizeH="0" baseline="0" noProof="0">
                <a:ln>
                  <a:noFill/>
                </a:ln>
                <a:solidFill>
                  <a:srgbClr val="53565A"/>
                </a:solidFill>
                <a:effectLst/>
                <a:uLnTx/>
                <a:uFillTx/>
                <a:latin typeface="Franklin Gothic Book" panose="020B0503020102020204"/>
                <a:ea typeface="+mn-ea"/>
                <a:cs typeface="+mn-cs"/>
              </a:rPr>
              <a:t>Enrollments over 5-year period</a:t>
            </a:r>
          </a:p>
        </p:txBody>
      </p:sp>
      <p:cxnSp>
        <p:nvCxnSpPr>
          <p:cNvPr id="8" name="Straight Connector 7">
            <a:extLst>
              <a:ext uri="{FF2B5EF4-FFF2-40B4-BE49-F238E27FC236}">
                <a16:creationId xmlns:a16="http://schemas.microsoft.com/office/drawing/2014/main" id="{3C5CBC5F-DAAD-DEBA-5E65-3CF6DB2D3F19}"/>
              </a:ext>
            </a:extLst>
          </p:cNvPr>
          <p:cNvCxnSpPr>
            <a:cxnSpLocks/>
          </p:cNvCxnSpPr>
          <p:nvPr/>
        </p:nvCxnSpPr>
        <p:spPr>
          <a:xfrm>
            <a:off x="463175" y="6292433"/>
            <a:ext cx="11268074" cy="0"/>
          </a:xfrm>
          <a:prstGeom prst="line">
            <a:avLst/>
          </a:prstGeom>
          <a:noFill/>
          <a:ln w="6350" cap="flat" cmpd="sng" algn="ctr">
            <a:solidFill>
              <a:srgbClr val="FFFFFF">
                <a:lumMod val="75000"/>
              </a:srgbClr>
            </a:solidFill>
            <a:prstDash val="solid"/>
          </a:ln>
          <a:effectLst/>
        </p:spPr>
      </p:cxnSp>
      <p:sp>
        <p:nvSpPr>
          <p:cNvPr id="43" name="TextBox 42">
            <a:extLst>
              <a:ext uri="{FF2B5EF4-FFF2-40B4-BE49-F238E27FC236}">
                <a16:creationId xmlns:a16="http://schemas.microsoft.com/office/drawing/2014/main" id="{F12DD332-4B2C-32A6-D0A6-AFCD15186038}"/>
              </a:ext>
            </a:extLst>
          </p:cNvPr>
          <p:cNvSpPr txBox="1"/>
          <p:nvPr/>
        </p:nvSpPr>
        <p:spPr>
          <a:xfrm>
            <a:off x="443482" y="939884"/>
            <a:ext cx="11300272" cy="523220"/>
          </a:xfrm>
          <a:prstGeom prst="rect">
            <a:avLst/>
          </a:prstGeom>
          <a:noFill/>
        </p:spPr>
        <p:txBody>
          <a:bodyPr wrap="square" lIns="0" rIns="0">
            <a:spAutoFit/>
          </a:bodyPr>
          <a:lstStyle/>
          <a:p>
            <a:pPr algn="ctr"/>
            <a:r>
              <a:rPr lang="en-US" sz="1400" b="0" i="0">
                <a:solidFill>
                  <a:srgbClr val="34383C"/>
                </a:solidFill>
                <a:effectLst/>
                <a:latin typeface="Franklin Gothic Book" panose="020B0503020102020204" pitchFamily="34" charset="0"/>
              </a:rPr>
              <a:t>Through </a:t>
            </a:r>
            <a:r>
              <a:rPr lang="en-US" sz="1400" b="0" i="0">
                <a:solidFill>
                  <a:schemeClr val="accent2"/>
                </a:solidFill>
                <a:effectLst/>
                <a:latin typeface="Franklin Gothic Medium" panose="020B0603020102020204" pitchFamily="34" charset="0"/>
              </a:rPr>
              <a:t>readmission meetings</a:t>
            </a:r>
            <a:r>
              <a:rPr lang="en-US" sz="1400" b="0" i="0">
                <a:solidFill>
                  <a:srgbClr val="34383C"/>
                </a:solidFill>
                <a:effectLst/>
                <a:latin typeface="Franklin Gothic Book" panose="020B0503020102020204" pitchFamily="34" charset="0"/>
              </a:rPr>
              <a:t>, </a:t>
            </a:r>
            <a:r>
              <a:rPr lang="en-US" sz="1400" b="0" i="0">
                <a:solidFill>
                  <a:schemeClr val="accent2"/>
                </a:solidFill>
                <a:effectLst/>
                <a:latin typeface="Franklin Gothic Medium" panose="020B0603020102020204" pitchFamily="34" charset="0"/>
              </a:rPr>
              <a:t>episodic care collaboration</a:t>
            </a:r>
            <a:r>
              <a:rPr lang="en-US" sz="1400" b="0" i="0">
                <a:solidFill>
                  <a:srgbClr val="34383C"/>
                </a:solidFill>
                <a:effectLst/>
                <a:latin typeface="Franklin Gothic Book" panose="020B0503020102020204" pitchFamily="34" charset="0"/>
              </a:rPr>
              <a:t>, &amp; a </a:t>
            </a:r>
            <a:r>
              <a:rPr lang="en-US" sz="1400" b="0" i="0">
                <a:solidFill>
                  <a:schemeClr val="accent2"/>
                </a:solidFill>
                <a:effectLst/>
                <a:latin typeface="Franklin Gothic Medium" panose="020B0603020102020204" pitchFamily="34" charset="0"/>
              </a:rPr>
              <a:t>team-based model</a:t>
            </a:r>
            <a:r>
              <a:rPr lang="en-US" sz="1400" b="0" i="0">
                <a:solidFill>
                  <a:srgbClr val="34383C"/>
                </a:solidFill>
                <a:effectLst/>
                <a:latin typeface="Franklin Gothic Book" panose="020B0503020102020204" pitchFamily="34" charset="0"/>
              </a:rPr>
              <a:t>, we support patients’ recovery after a hospitalization, ensuring safe transition back into the community, reducing readmissions, &amp; decreasing total cost of care.</a:t>
            </a:r>
          </a:p>
        </p:txBody>
      </p:sp>
      <p:sp>
        <p:nvSpPr>
          <p:cNvPr id="9" name="Rectangle: Rounded Corners 8">
            <a:extLst>
              <a:ext uri="{FF2B5EF4-FFF2-40B4-BE49-F238E27FC236}">
                <a16:creationId xmlns:a16="http://schemas.microsoft.com/office/drawing/2014/main" id="{D052EE7A-4956-8BCD-37F1-27B5A941F7F1}"/>
              </a:ext>
            </a:extLst>
          </p:cNvPr>
          <p:cNvSpPr/>
          <p:nvPr/>
        </p:nvSpPr>
        <p:spPr bwMode="auto">
          <a:xfrm flipH="1">
            <a:off x="461964" y="1614337"/>
            <a:ext cx="3657600" cy="388554"/>
          </a:xfrm>
          <a:prstGeom prst="roundRect">
            <a:avLst/>
          </a:prstGeom>
          <a:gradFill>
            <a:gsLst>
              <a:gs pos="56000">
                <a:schemeClr val="accent2">
                  <a:lumMod val="20000"/>
                  <a:lumOff val="80000"/>
                </a:schemeClr>
              </a:gs>
              <a:gs pos="100000">
                <a:srgbClr val="DDF4FF"/>
              </a:gs>
            </a:gsLst>
            <a:lin ang="1080000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r>
              <a:rPr lang="en-US" sz="1400">
                <a:solidFill>
                  <a:schemeClr val="accent2">
                    <a:lumMod val="50000"/>
                  </a:schemeClr>
                </a:solidFill>
                <a:latin typeface="Franklin Gothic Demi" panose="020B0703020102020204" pitchFamily="34" charset="0"/>
              </a:rPr>
              <a:t>Adult Standard Transitions of Care</a:t>
            </a:r>
          </a:p>
        </p:txBody>
      </p:sp>
      <p:sp>
        <p:nvSpPr>
          <p:cNvPr id="10" name="Rectangle: Rounded Corners 9">
            <a:extLst>
              <a:ext uri="{FF2B5EF4-FFF2-40B4-BE49-F238E27FC236}">
                <a16:creationId xmlns:a16="http://schemas.microsoft.com/office/drawing/2014/main" id="{FCDD3350-B713-679F-AFE1-F20C3E31EFDB}"/>
              </a:ext>
            </a:extLst>
          </p:cNvPr>
          <p:cNvSpPr/>
          <p:nvPr/>
        </p:nvSpPr>
        <p:spPr bwMode="auto">
          <a:xfrm flipH="1">
            <a:off x="4267201" y="1614337"/>
            <a:ext cx="3657600" cy="388554"/>
          </a:xfrm>
          <a:prstGeom prst="roundRect">
            <a:avLst/>
          </a:prstGeom>
          <a:gradFill>
            <a:gsLst>
              <a:gs pos="56000">
                <a:schemeClr val="accent2">
                  <a:lumMod val="20000"/>
                  <a:lumOff val="80000"/>
                </a:schemeClr>
              </a:gs>
              <a:gs pos="100000">
                <a:srgbClr val="DDF4FF"/>
              </a:gs>
            </a:gsLst>
            <a:lin ang="1080000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r>
              <a:rPr lang="en-US" sz="1400">
                <a:solidFill>
                  <a:schemeClr val="accent2">
                    <a:lumMod val="50000"/>
                  </a:schemeClr>
                </a:solidFill>
                <a:latin typeface="Franklin Gothic Demi" panose="020B0703020102020204" pitchFamily="34" charset="0"/>
              </a:rPr>
              <a:t>Pediatric Standard Transitions of Care</a:t>
            </a:r>
          </a:p>
        </p:txBody>
      </p:sp>
      <p:sp>
        <p:nvSpPr>
          <p:cNvPr id="12" name="Rectangle: Rounded Corners 11">
            <a:extLst>
              <a:ext uri="{FF2B5EF4-FFF2-40B4-BE49-F238E27FC236}">
                <a16:creationId xmlns:a16="http://schemas.microsoft.com/office/drawing/2014/main" id="{A2796062-5CB5-9915-1D57-AB4B940DCBDB}"/>
              </a:ext>
            </a:extLst>
          </p:cNvPr>
          <p:cNvSpPr/>
          <p:nvPr/>
        </p:nvSpPr>
        <p:spPr bwMode="auto">
          <a:xfrm flipH="1">
            <a:off x="8072437" y="1614337"/>
            <a:ext cx="3657600" cy="388554"/>
          </a:xfrm>
          <a:prstGeom prst="roundRect">
            <a:avLst/>
          </a:prstGeom>
          <a:gradFill>
            <a:gsLst>
              <a:gs pos="56000">
                <a:schemeClr val="accent2">
                  <a:lumMod val="20000"/>
                  <a:lumOff val="80000"/>
                </a:schemeClr>
              </a:gs>
              <a:gs pos="100000">
                <a:srgbClr val="DDF4FF"/>
              </a:gs>
            </a:gsLst>
            <a:lin ang="1080000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r>
              <a:rPr lang="en-US" sz="1400">
                <a:solidFill>
                  <a:schemeClr val="accent2">
                    <a:lumMod val="50000"/>
                  </a:schemeClr>
                </a:solidFill>
                <a:latin typeface="Franklin Gothic Demi" panose="020B0703020102020204" pitchFamily="34" charset="0"/>
              </a:rPr>
              <a:t>Behavioral Health Rapid Transitions</a:t>
            </a:r>
          </a:p>
        </p:txBody>
      </p:sp>
      <p:cxnSp>
        <p:nvCxnSpPr>
          <p:cNvPr id="14" name="Straight Connector 13">
            <a:extLst>
              <a:ext uri="{FF2B5EF4-FFF2-40B4-BE49-F238E27FC236}">
                <a16:creationId xmlns:a16="http://schemas.microsoft.com/office/drawing/2014/main" id="{B5DC97C2-7130-291C-B9CC-4193C74D2248}"/>
              </a:ext>
            </a:extLst>
          </p:cNvPr>
          <p:cNvCxnSpPr>
            <a:cxnSpLocks/>
          </p:cNvCxnSpPr>
          <p:nvPr/>
        </p:nvCxnSpPr>
        <p:spPr>
          <a:xfrm>
            <a:off x="4192133" y="1627546"/>
            <a:ext cx="0" cy="4297680"/>
          </a:xfrm>
          <a:prstGeom prst="line">
            <a:avLst/>
          </a:prstGeom>
          <a:noFill/>
          <a:ln w="25400" cap="flat" cmpd="sng" algn="ctr">
            <a:solidFill>
              <a:srgbClr val="FFFFFF">
                <a:lumMod val="75000"/>
              </a:srgbClr>
            </a:solidFill>
            <a:prstDash val="sysDot"/>
          </a:ln>
          <a:effectLst/>
        </p:spPr>
      </p:cxnSp>
      <p:cxnSp>
        <p:nvCxnSpPr>
          <p:cNvPr id="16" name="Straight Connector 15">
            <a:extLst>
              <a:ext uri="{FF2B5EF4-FFF2-40B4-BE49-F238E27FC236}">
                <a16:creationId xmlns:a16="http://schemas.microsoft.com/office/drawing/2014/main" id="{D139A136-4992-CAE4-6444-6841C80BC35C}"/>
              </a:ext>
            </a:extLst>
          </p:cNvPr>
          <p:cNvCxnSpPr>
            <a:cxnSpLocks/>
          </p:cNvCxnSpPr>
          <p:nvPr/>
        </p:nvCxnSpPr>
        <p:spPr>
          <a:xfrm>
            <a:off x="8002133" y="1627546"/>
            <a:ext cx="0" cy="4297680"/>
          </a:xfrm>
          <a:prstGeom prst="line">
            <a:avLst/>
          </a:prstGeom>
          <a:noFill/>
          <a:ln w="25400" cap="flat" cmpd="sng" algn="ctr">
            <a:solidFill>
              <a:srgbClr val="FFFFFF">
                <a:lumMod val="75000"/>
              </a:srgbClr>
            </a:solidFill>
            <a:prstDash val="sysDot"/>
          </a:ln>
          <a:effectLst/>
        </p:spPr>
      </p:cxnSp>
      <p:sp>
        <p:nvSpPr>
          <p:cNvPr id="18" name="TextBox 17">
            <a:extLst>
              <a:ext uri="{FF2B5EF4-FFF2-40B4-BE49-F238E27FC236}">
                <a16:creationId xmlns:a16="http://schemas.microsoft.com/office/drawing/2014/main" id="{3FF95834-7D72-CE4A-3FA0-9C7EC286D6A7}"/>
              </a:ext>
            </a:extLst>
          </p:cNvPr>
          <p:cNvSpPr txBox="1"/>
          <p:nvPr/>
        </p:nvSpPr>
        <p:spPr>
          <a:xfrm>
            <a:off x="620483" y="2154124"/>
            <a:ext cx="3340563" cy="769441"/>
          </a:xfrm>
          <a:prstGeom prst="rect">
            <a:avLst/>
          </a:prstGeom>
          <a:noFill/>
        </p:spPr>
        <p:txBody>
          <a:bodyPr wrap="square" lIns="0" rIns="0">
            <a:spAutoFit/>
          </a:bodyPr>
          <a:lstStyle/>
          <a:p>
            <a:pPr algn="ctr"/>
            <a:r>
              <a:rPr lang="en-US" sz="1100" b="0" i="0">
                <a:solidFill>
                  <a:srgbClr val="34383C"/>
                </a:solidFill>
                <a:effectLst/>
                <a:latin typeface="Franklin Gothic Book" panose="020B0503020102020204" pitchFamily="34" charset="0"/>
              </a:rPr>
              <a:t>Weekly readmission meetings with the medical director &amp; RNs are used to discuss milestones &amp; readmission reasons, allowing for the co-management of escalated cases.</a:t>
            </a:r>
          </a:p>
        </p:txBody>
      </p:sp>
      <p:grpSp>
        <p:nvGrpSpPr>
          <p:cNvPr id="19" name="Group 18">
            <a:extLst>
              <a:ext uri="{FF2B5EF4-FFF2-40B4-BE49-F238E27FC236}">
                <a16:creationId xmlns:a16="http://schemas.microsoft.com/office/drawing/2014/main" id="{457CCBCE-7C8D-AA65-1070-29640B13172C}"/>
              </a:ext>
            </a:extLst>
          </p:cNvPr>
          <p:cNvGrpSpPr/>
          <p:nvPr/>
        </p:nvGrpSpPr>
        <p:grpSpPr>
          <a:xfrm>
            <a:off x="797262" y="3085576"/>
            <a:ext cx="2952654" cy="558056"/>
            <a:chOff x="565700" y="2882136"/>
            <a:chExt cx="2952654" cy="558056"/>
          </a:xfrm>
        </p:grpSpPr>
        <p:pic>
          <p:nvPicPr>
            <p:cNvPr id="20" name="Graphic 19" descr="Warning with solid fill">
              <a:extLst>
                <a:ext uri="{FF2B5EF4-FFF2-40B4-BE49-F238E27FC236}">
                  <a16:creationId xmlns:a16="http://schemas.microsoft.com/office/drawing/2014/main" id="{061230E1-C91D-5156-D016-718C981A33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00" y="2897233"/>
              <a:ext cx="457448" cy="456966"/>
            </a:xfrm>
            <a:prstGeom prst="rect">
              <a:avLst/>
            </a:prstGeom>
          </p:spPr>
        </p:pic>
        <p:sp>
          <p:nvSpPr>
            <p:cNvPr id="21" name="TextBox 20">
              <a:extLst>
                <a:ext uri="{FF2B5EF4-FFF2-40B4-BE49-F238E27FC236}">
                  <a16:creationId xmlns:a16="http://schemas.microsoft.com/office/drawing/2014/main" id="{5C9DCEFD-1B60-1101-2028-43BF4FF86FA0}"/>
                </a:ext>
              </a:extLst>
            </p:cNvPr>
            <p:cNvSpPr txBox="1"/>
            <p:nvPr/>
          </p:nvSpPr>
          <p:spPr>
            <a:xfrm>
              <a:off x="1155490" y="3140946"/>
              <a:ext cx="2362864" cy="299246"/>
            </a:xfrm>
            <a:prstGeom prst="rect">
              <a:avLst/>
            </a:prstGeom>
            <a:noFill/>
          </p:spPr>
          <p:txBody>
            <a:bodyPr wrap="square" lIns="0" tIns="0" rIns="0" bIns="0" rtlCol="0">
              <a:normAutofit/>
            </a:bodyPr>
            <a:lstStyle/>
            <a:p>
              <a:pPr marL="0" marR="0" lvl="0" indent="0" defTabSz="914400" rtl="0" eaLnBrk="1" fontAlgn="auto" latinLnBrk="0" hangingPunct="1">
                <a:lnSpc>
                  <a:spcPct val="12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414141"/>
                  </a:solidFill>
                  <a:effectLst/>
                  <a:uLnTx/>
                  <a:uFillTx/>
                  <a:latin typeface="Franklin Gothic Book" panose="020B0503020102020204"/>
                  <a:ea typeface="+mn-ea"/>
                  <a:cs typeface="+mn-cs"/>
                </a:rPr>
                <a:t>Monthly Avg. Inpatient Alerts </a:t>
              </a:r>
              <a:r>
                <a:rPr kumimoji="0" lang="en-US" sz="1000" b="0" i="0" u="none" strike="noStrike" kern="1200" cap="none" spc="0" normalizeH="0" baseline="0" noProof="0">
                  <a:ln>
                    <a:noFill/>
                  </a:ln>
                  <a:solidFill>
                    <a:srgbClr val="414141"/>
                  </a:solidFill>
                  <a:effectLst/>
                  <a:uLnTx/>
                  <a:uFillTx/>
                  <a:latin typeface="Franklin Gothic Book" panose="020B0503020102020204"/>
                  <a:ea typeface="+mn-ea"/>
                  <a:cs typeface="+mn-cs"/>
                </a:rPr>
                <a:t>(2025 YTD)</a:t>
              </a:r>
              <a:endParaRPr kumimoji="0" lang="en-US" sz="1050" b="0" i="0" u="none" strike="noStrike" kern="1200" cap="none" spc="0" normalizeH="0" baseline="0" noProof="0">
                <a:ln>
                  <a:noFill/>
                </a:ln>
                <a:solidFill>
                  <a:srgbClr val="414141"/>
                </a:solidFill>
                <a:effectLst/>
                <a:uLnTx/>
                <a:uFillTx/>
                <a:latin typeface="Franklin Gothic Book" panose="020B0503020102020204"/>
                <a:ea typeface="+mn-ea"/>
                <a:cs typeface="+mn-cs"/>
              </a:endParaRPr>
            </a:p>
          </p:txBody>
        </p:sp>
        <p:sp>
          <p:nvSpPr>
            <p:cNvPr id="22" name="TextBox 21">
              <a:extLst>
                <a:ext uri="{FF2B5EF4-FFF2-40B4-BE49-F238E27FC236}">
                  <a16:creationId xmlns:a16="http://schemas.microsoft.com/office/drawing/2014/main" id="{C15F8642-266D-E200-F677-3CAEA021052A}"/>
                </a:ext>
              </a:extLst>
            </p:cNvPr>
            <p:cNvSpPr txBox="1"/>
            <p:nvPr/>
          </p:nvSpPr>
          <p:spPr>
            <a:xfrm>
              <a:off x="1154226" y="2882136"/>
              <a:ext cx="649285" cy="388941"/>
            </a:xfrm>
            <a:prstGeom prst="rect">
              <a:avLst/>
            </a:prstGeom>
            <a:noFill/>
          </p:spPr>
          <p:txBody>
            <a:bodyPr wrap="square" lIns="0" tIns="0" rIns="0" bIns="0" rtlCol="0">
              <a:noAutofit/>
            </a:bodyPr>
            <a:lstStyle/>
            <a:p>
              <a:pPr marL="0" marR="0" lvl="0" indent="0" defTabSz="914400" rtl="0" eaLnBrk="1" fontAlgn="auto" latinLnBrk="0" hangingPunct="1">
                <a:lnSpc>
                  <a:spcPct val="120000"/>
                </a:lnSpc>
                <a:spcBef>
                  <a:spcPts val="0"/>
                </a:spcBef>
                <a:spcAft>
                  <a:spcPts val="600"/>
                </a:spcAft>
                <a:buClrTx/>
                <a:buSzTx/>
                <a:buFontTx/>
                <a:buNone/>
                <a:tabLst/>
                <a:defRPr/>
              </a:pPr>
              <a:r>
                <a:rPr kumimoji="0" lang="en-US" sz="1600" i="0" u="none" strike="noStrike" kern="1200" cap="none" spc="0" normalizeH="0" baseline="0" noProof="0">
                  <a:ln>
                    <a:noFill/>
                  </a:ln>
                  <a:solidFill>
                    <a:srgbClr val="003CA5"/>
                  </a:solidFill>
                  <a:effectLst/>
                  <a:uLnTx/>
                  <a:uFillTx/>
                  <a:latin typeface="Franklin Gothic Demi" panose="020B0703020102020204" pitchFamily="34" charset="0"/>
                </a:rPr>
                <a:t>1,432</a:t>
              </a:r>
            </a:p>
          </p:txBody>
        </p:sp>
      </p:grpSp>
      <p:grpSp>
        <p:nvGrpSpPr>
          <p:cNvPr id="23" name="Group 22">
            <a:extLst>
              <a:ext uri="{FF2B5EF4-FFF2-40B4-BE49-F238E27FC236}">
                <a16:creationId xmlns:a16="http://schemas.microsoft.com/office/drawing/2014/main" id="{4FE24313-840C-2D7E-D3AF-F5EFB8516A4C}"/>
              </a:ext>
            </a:extLst>
          </p:cNvPr>
          <p:cNvGrpSpPr/>
          <p:nvPr/>
        </p:nvGrpSpPr>
        <p:grpSpPr>
          <a:xfrm>
            <a:off x="678551" y="3899299"/>
            <a:ext cx="3190077" cy="444107"/>
            <a:chOff x="607223" y="1935457"/>
            <a:chExt cx="3190077" cy="444107"/>
          </a:xfrm>
        </p:grpSpPr>
        <p:sp>
          <p:nvSpPr>
            <p:cNvPr id="24" name="Rectangle 23">
              <a:extLst>
                <a:ext uri="{FF2B5EF4-FFF2-40B4-BE49-F238E27FC236}">
                  <a16:creationId xmlns:a16="http://schemas.microsoft.com/office/drawing/2014/main" id="{9EB4470D-2168-B161-9F14-5E5C3FE01010}"/>
                </a:ext>
              </a:extLst>
            </p:cNvPr>
            <p:cNvSpPr/>
            <p:nvPr/>
          </p:nvSpPr>
          <p:spPr bwMode="auto">
            <a:xfrm flipH="1">
              <a:off x="2448491" y="1935458"/>
              <a:ext cx="1348809" cy="444106"/>
            </a:xfrm>
            <a:prstGeom prst="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91440" numCol="1" spcCol="0" rtlCol="0" fromWordArt="0" anchor="ctr" anchorCtr="0" forceAA="0" compatLnSpc="1">
              <a:prstTxWarp prst="textNoShape">
                <a:avLst/>
              </a:prstTxWarp>
              <a:noAutofit/>
            </a:bodyPr>
            <a:lstStyle/>
            <a:p>
              <a:pPr lvl="0" algn="ctr" defTabSz="457200">
                <a:lnSpc>
                  <a:spcPct val="150000"/>
                </a:lnSpc>
                <a:buClr>
                  <a:srgbClr val="414141"/>
                </a:buClr>
                <a:defRPr/>
              </a:pPr>
              <a:r>
                <a:rPr lang="en-US" sz="1400">
                  <a:solidFill>
                    <a:schemeClr val="tx1">
                      <a:lumMod val="85000"/>
                      <a:lumOff val="15000"/>
                    </a:schemeClr>
                  </a:solidFill>
                  <a:latin typeface="Franklin Gothic Demi" panose="020B0703020102020204" pitchFamily="34" charset="0"/>
                </a:rPr>
                <a:t>52%</a:t>
              </a:r>
            </a:p>
          </p:txBody>
        </p:sp>
        <p:grpSp>
          <p:nvGrpSpPr>
            <p:cNvPr id="25" name="Group 24">
              <a:extLst>
                <a:ext uri="{FF2B5EF4-FFF2-40B4-BE49-F238E27FC236}">
                  <a16:creationId xmlns:a16="http://schemas.microsoft.com/office/drawing/2014/main" id="{93148F87-500D-C997-DADE-9DE501E11F74}"/>
                </a:ext>
              </a:extLst>
            </p:cNvPr>
            <p:cNvGrpSpPr/>
            <p:nvPr/>
          </p:nvGrpSpPr>
          <p:grpSpPr>
            <a:xfrm>
              <a:off x="607223" y="1935457"/>
              <a:ext cx="1843877" cy="444106"/>
              <a:chOff x="607223" y="1935457"/>
              <a:chExt cx="1843877" cy="444106"/>
            </a:xfrm>
          </p:grpSpPr>
          <p:sp>
            <p:nvSpPr>
              <p:cNvPr id="26" name="Rectangle 25">
                <a:extLst>
                  <a:ext uri="{FF2B5EF4-FFF2-40B4-BE49-F238E27FC236}">
                    <a16:creationId xmlns:a16="http://schemas.microsoft.com/office/drawing/2014/main" id="{068A885E-1091-D12E-0CE0-B4A44EA455E7}"/>
                  </a:ext>
                </a:extLst>
              </p:cNvPr>
              <p:cNvSpPr/>
              <p:nvPr/>
            </p:nvSpPr>
            <p:spPr bwMode="auto">
              <a:xfrm>
                <a:off x="607223" y="1935457"/>
                <a:ext cx="1843877" cy="444106"/>
              </a:xfrm>
              <a:prstGeom prst="rect">
                <a:avLst/>
              </a:prstGeom>
              <a:gradFill>
                <a:gsLst>
                  <a:gs pos="0">
                    <a:srgbClr val="004D6F"/>
                  </a:gs>
                  <a:gs pos="100000">
                    <a:srgbClr val="005F8A"/>
                  </a:gs>
                </a:gsLst>
                <a:lin ang="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a:spcAft>
                    <a:spcPts val="600"/>
                  </a:spcAft>
                </a:pPr>
                <a:r>
                  <a:rPr lang="en-US" sz="1200">
                    <a:solidFill>
                      <a:schemeClr val="bg1"/>
                    </a:solidFill>
                    <a:latin typeface="+mj-lt"/>
                  </a:rPr>
                  <a:t>48-Hour Call:</a:t>
                </a:r>
              </a:p>
            </p:txBody>
          </p:sp>
          <p:grpSp>
            <p:nvGrpSpPr>
              <p:cNvPr id="27" name="Group 26">
                <a:extLst>
                  <a:ext uri="{FF2B5EF4-FFF2-40B4-BE49-F238E27FC236}">
                    <a16:creationId xmlns:a16="http://schemas.microsoft.com/office/drawing/2014/main" id="{EA451F6A-D95D-BE0F-B509-3557E1294007}"/>
                  </a:ext>
                </a:extLst>
              </p:cNvPr>
              <p:cNvGrpSpPr/>
              <p:nvPr/>
            </p:nvGrpSpPr>
            <p:grpSpPr>
              <a:xfrm>
                <a:off x="754363" y="1993615"/>
                <a:ext cx="326579" cy="326579"/>
                <a:chOff x="271716" y="1767466"/>
                <a:chExt cx="492166" cy="492167"/>
              </a:xfrm>
            </p:grpSpPr>
            <p:sp>
              <p:nvSpPr>
                <p:cNvPr id="28" name="Oval 27">
                  <a:extLst>
                    <a:ext uri="{FF2B5EF4-FFF2-40B4-BE49-F238E27FC236}">
                      <a16:creationId xmlns:a16="http://schemas.microsoft.com/office/drawing/2014/main" id="{B5B84D00-8BE9-D7A1-E537-D2048DC9E746}"/>
                    </a:ext>
                  </a:extLst>
                </p:cNvPr>
                <p:cNvSpPr/>
                <p:nvPr/>
              </p:nvSpPr>
              <p:spPr bwMode="auto">
                <a:xfrm>
                  <a:off x="271716" y="1767466"/>
                  <a:ext cx="492166" cy="492167"/>
                </a:xfrm>
                <a:prstGeom prst="ellipse">
                  <a:avLst/>
                </a:prstGeom>
                <a:solidFill>
                  <a:schemeClr val="bg2"/>
                </a:solidFill>
                <a:ln w="1905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pic>
              <p:nvPicPr>
                <p:cNvPr id="29" name="Graphic 28" descr="Speaker phone with solid fill">
                  <a:extLst>
                    <a:ext uri="{FF2B5EF4-FFF2-40B4-BE49-F238E27FC236}">
                      <a16:creationId xmlns:a16="http://schemas.microsoft.com/office/drawing/2014/main" id="{85C9ACBA-7131-C1C0-60B1-543E8EE1D11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91368" y="1801112"/>
                  <a:ext cx="441679" cy="441680"/>
                </a:xfrm>
                <a:prstGeom prst="rect">
                  <a:avLst/>
                </a:prstGeom>
              </p:spPr>
            </p:pic>
          </p:grpSp>
        </p:grpSp>
      </p:grpSp>
      <p:grpSp>
        <p:nvGrpSpPr>
          <p:cNvPr id="30" name="Group 29">
            <a:extLst>
              <a:ext uri="{FF2B5EF4-FFF2-40B4-BE49-F238E27FC236}">
                <a16:creationId xmlns:a16="http://schemas.microsoft.com/office/drawing/2014/main" id="{185B5411-C3D9-ADEC-FE0E-5615B3FACD20}"/>
              </a:ext>
            </a:extLst>
          </p:cNvPr>
          <p:cNvGrpSpPr/>
          <p:nvPr/>
        </p:nvGrpSpPr>
        <p:grpSpPr>
          <a:xfrm>
            <a:off x="678551" y="4535708"/>
            <a:ext cx="3190077" cy="444107"/>
            <a:chOff x="607223" y="1935457"/>
            <a:chExt cx="3190077" cy="444107"/>
          </a:xfrm>
        </p:grpSpPr>
        <p:sp>
          <p:nvSpPr>
            <p:cNvPr id="31" name="Rectangle 30">
              <a:extLst>
                <a:ext uri="{FF2B5EF4-FFF2-40B4-BE49-F238E27FC236}">
                  <a16:creationId xmlns:a16="http://schemas.microsoft.com/office/drawing/2014/main" id="{1A2FD114-AC8D-B95D-E73B-CC15CC315217}"/>
                </a:ext>
              </a:extLst>
            </p:cNvPr>
            <p:cNvSpPr/>
            <p:nvPr/>
          </p:nvSpPr>
          <p:spPr bwMode="auto">
            <a:xfrm flipH="1">
              <a:off x="2448491" y="1935458"/>
              <a:ext cx="1348809" cy="444106"/>
            </a:xfrm>
            <a:prstGeom prst="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91440" numCol="1" spcCol="0" rtlCol="0" fromWordArt="0" anchor="ctr" anchorCtr="0" forceAA="0" compatLnSpc="1">
              <a:prstTxWarp prst="textNoShape">
                <a:avLst/>
              </a:prstTxWarp>
              <a:noAutofit/>
            </a:bodyPr>
            <a:lstStyle/>
            <a:p>
              <a:pPr lvl="0" algn="ctr" defTabSz="457200">
                <a:lnSpc>
                  <a:spcPct val="150000"/>
                </a:lnSpc>
                <a:buClr>
                  <a:srgbClr val="414141"/>
                </a:buClr>
                <a:defRPr/>
              </a:pPr>
              <a:r>
                <a:rPr lang="en-US" sz="1400">
                  <a:solidFill>
                    <a:schemeClr val="tx1">
                      <a:lumMod val="85000"/>
                      <a:lumOff val="15000"/>
                    </a:schemeClr>
                  </a:solidFill>
                  <a:latin typeface="Franklin Gothic Demi" panose="020B0703020102020204" pitchFamily="34" charset="0"/>
                </a:rPr>
                <a:t>68%</a:t>
              </a:r>
            </a:p>
          </p:txBody>
        </p:sp>
        <p:grpSp>
          <p:nvGrpSpPr>
            <p:cNvPr id="32" name="Group 31">
              <a:extLst>
                <a:ext uri="{FF2B5EF4-FFF2-40B4-BE49-F238E27FC236}">
                  <a16:creationId xmlns:a16="http://schemas.microsoft.com/office/drawing/2014/main" id="{2190B916-0956-AA53-C517-C1787415E174}"/>
                </a:ext>
              </a:extLst>
            </p:cNvPr>
            <p:cNvGrpSpPr/>
            <p:nvPr/>
          </p:nvGrpSpPr>
          <p:grpSpPr>
            <a:xfrm>
              <a:off x="607223" y="1935457"/>
              <a:ext cx="1843877" cy="444106"/>
              <a:chOff x="607223" y="1935457"/>
              <a:chExt cx="1843877" cy="444106"/>
            </a:xfrm>
          </p:grpSpPr>
          <p:sp>
            <p:nvSpPr>
              <p:cNvPr id="33" name="Rectangle 32">
                <a:extLst>
                  <a:ext uri="{FF2B5EF4-FFF2-40B4-BE49-F238E27FC236}">
                    <a16:creationId xmlns:a16="http://schemas.microsoft.com/office/drawing/2014/main" id="{1B6DDBF2-2579-2009-9A88-05A067C56789}"/>
                  </a:ext>
                </a:extLst>
              </p:cNvPr>
              <p:cNvSpPr/>
              <p:nvPr/>
            </p:nvSpPr>
            <p:spPr bwMode="auto">
              <a:xfrm>
                <a:off x="607223" y="1935457"/>
                <a:ext cx="1843877" cy="444106"/>
              </a:xfrm>
              <a:prstGeom prst="rect">
                <a:avLst/>
              </a:prstGeom>
              <a:gradFill>
                <a:gsLst>
                  <a:gs pos="0">
                    <a:schemeClr val="accent2">
                      <a:lumMod val="50000"/>
                    </a:schemeClr>
                  </a:gs>
                  <a:gs pos="100000">
                    <a:srgbClr val="005F8A"/>
                  </a:gs>
                </a:gsLst>
                <a:lin ang="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a:spcAft>
                    <a:spcPts val="600"/>
                  </a:spcAft>
                </a:pPr>
                <a:r>
                  <a:rPr lang="en-US" sz="1200">
                    <a:solidFill>
                      <a:schemeClr val="bg1"/>
                    </a:solidFill>
                    <a:latin typeface="+mj-lt"/>
                  </a:rPr>
                  <a:t>Appointment Attended:</a:t>
                </a:r>
              </a:p>
            </p:txBody>
          </p:sp>
          <p:grpSp>
            <p:nvGrpSpPr>
              <p:cNvPr id="34" name="Group 33">
                <a:extLst>
                  <a:ext uri="{FF2B5EF4-FFF2-40B4-BE49-F238E27FC236}">
                    <a16:creationId xmlns:a16="http://schemas.microsoft.com/office/drawing/2014/main" id="{AEF6B072-EF71-C063-9A4E-FC25677CB574}"/>
                  </a:ext>
                </a:extLst>
              </p:cNvPr>
              <p:cNvGrpSpPr/>
              <p:nvPr/>
            </p:nvGrpSpPr>
            <p:grpSpPr>
              <a:xfrm>
                <a:off x="754363" y="1993615"/>
                <a:ext cx="326579" cy="326579"/>
                <a:chOff x="271716" y="1767466"/>
                <a:chExt cx="492166" cy="492167"/>
              </a:xfrm>
            </p:grpSpPr>
            <p:sp>
              <p:nvSpPr>
                <p:cNvPr id="35" name="Oval 34">
                  <a:extLst>
                    <a:ext uri="{FF2B5EF4-FFF2-40B4-BE49-F238E27FC236}">
                      <a16:creationId xmlns:a16="http://schemas.microsoft.com/office/drawing/2014/main" id="{8B50CB6E-B1E7-A6BB-2081-26A61AA48188}"/>
                    </a:ext>
                  </a:extLst>
                </p:cNvPr>
                <p:cNvSpPr/>
                <p:nvPr/>
              </p:nvSpPr>
              <p:spPr bwMode="auto">
                <a:xfrm>
                  <a:off x="271716" y="1767466"/>
                  <a:ext cx="492166" cy="492167"/>
                </a:xfrm>
                <a:prstGeom prst="ellipse">
                  <a:avLst/>
                </a:prstGeom>
                <a:solidFill>
                  <a:schemeClr val="bg2"/>
                </a:solidFill>
                <a:ln w="1905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pic>
              <p:nvPicPr>
                <p:cNvPr id="36" name="Graphic 35" descr="First aid kit with solid fill">
                  <a:extLst>
                    <a:ext uri="{FF2B5EF4-FFF2-40B4-BE49-F238E27FC236}">
                      <a16:creationId xmlns:a16="http://schemas.microsoft.com/office/drawing/2014/main" id="{ECEB866E-0756-4953-704E-34627A69E47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38021" y="1826230"/>
                  <a:ext cx="358870" cy="358871"/>
                </a:xfrm>
                <a:prstGeom prst="rect">
                  <a:avLst/>
                </a:prstGeom>
              </p:spPr>
            </p:pic>
          </p:grpSp>
        </p:grpSp>
      </p:grpSp>
      <p:grpSp>
        <p:nvGrpSpPr>
          <p:cNvPr id="37" name="Group 36">
            <a:extLst>
              <a:ext uri="{FF2B5EF4-FFF2-40B4-BE49-F238E27FC236}">
                <a16:creationId xmlns:a16="http://schemas.microsoft.com/office/drawing/2014/main" id="{37DCC9C2-2B2B-E73B-515A-C283971EEFE7}"/>
              </a:ext>
            </a:extLst>
          </p:cNvPr>
          <p:cNvGrpSpPr/>
          <p:nvPr/>
        </p:nvGrpSpPr>
        <p:grpSpPr>
          <a:xfrm>
            <a:off x="678551" y="5190186"/>
            <a:ext cx="3190077" cy="444107"/>
            <a:chOff x="607223" y="1935457"/>
            <a:chExt cx="3190077" cy="444107"/>
          </a:xfrm>
        </p:grpSpPr>
        <p:sp>
          <p:nvSpPr>
            <p:cNvPr id="38" name="Rectangle 37">
              <a:extLst>
                <a:ext uri="{FF2B5EF4-FFF2-40B4-BE49-F238E27FC236}">
                  <a16:creationId xmlns:a16="http://schemas.microsoft.com/office/drawing/2014/main" id="{171D7C68-A760-B118-0E70-A5C80754B376}"/>
                </a:ext>
              </a:extLst>
            </p:cNvPr>
            <p:cNvSpPr/>
            <p:nvPr/>
          </p:nvSpPr>
          <p:spPr bwMode="auto">
            <a:xfrm flipH="1">
              <a:off x="2448491" y="1935458"/>
              <a:ext cx="1348809" cy="444106"/>
            </a:xfrm>
            <a:prstGeom prst="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91440" numCol="1" spcCol="0" rtlCol="0" fromWordArt="0" anchor="ctr" anchorCtr="0" forceAA="0" compatLnSpc="1">
              <a:prstTxWarp prst="textNoShape">
                <a:avLst/>
              </a:prstTxWarp>
              <a:noAutofit/>
            </a:bodyPr>
            <a:lstStyle/>
            <a:p>
              <a:pPr lvl="0" algn="ctr" defTabSz="457200">
                <a:lnSpc>
                  <a:spcPct val="150000"/>
                </a:lnSpc>
                <a:buClr>
                  <a:srgbClr val="414141"/>
                </a:buClr>
                <a:defRPr/>
              </a:pPr>
              <a:r>
                <a:rPr lang="en-US" sz="1400">
                  <a:solidFill>
                    <a:schemeClr val="tx1">
                      <a:lumMod val="85000"/>
                      <a:lumOff val="15000"/>
                    </a:schemeClr>
                  </a:solidFill>
                  <a:latin typeface="Franklin Gothic Demi" panose="020B0703020102020204" pitchFamily="34" charset="0"/>
                </a:rPr>
                <a:t>17%</a:t>
              </a:r>
            </a:p>
          </p:txBody>
        </p:sp>
        <p:grpSp>
          <p:nvGrpSpPr>
            <p:cNvPr id="39" name="Group 38">
              <a:extLst>
                <a:ext uri="{FF2B5EF4-FFF2-40B4-BE49-F238E27FC236}">
                  <a16:creationId xmlns:a16="http://schemas.microsoft.com/office/drawing/2014/main" id="{4CEA23CB-6394-9E4D-33FF-EF89F3325E77}"/>
                </a:ext>
              </a:extLst>
            </p:cNvPr>
            <p:cNvGrpSpPr/>
            <p:nvPr/>
          </p:nvGrpSpPr>
          <p:grpSpPr>
            <a:xfrm>
              <a:off x="607223" y="1935457"/>
              <a:ext cx="1843877" cy="444106"/>
              <a:chOff x="607223" y="1935457"/>
              <a:chExt cx="1843877" cy="444106"/>
            </a:xfrm>
          </p:grpSpPr>
          <p:sp>
            <p:nvSpPr>
              <p:cNvPr id="40" name="Rectangle 39">
                <a:extLst>
                  <a:ext uri="{FF2B5EF4-FFF2-40B4-BE49-F238E27FC236}">
                    <a16:creationId xmlns:a16="http://schemas.microsoft.com/office/drawing/2014/main" id="{C18777C9-8FAE-2EFD-1558-E653F4538428}"/>
                  </a:ext>
                </a:extLst>
              </p:cNvPr>
              <p:cNvSpPr/>
              <p:nvPr/>
            </p:nvSpPr>
            <p:spPr bwMode="auto">
              <a:xfrm>
                <a:off x="607223" y="1935457"/>
                <a:ext cx="1843877" cy="444106"/>
              </a:xfrm>
              <a:prstGeom prst="rect">
                <a:avLst/>
              </a:prstGeom>
              <a:gradFill>
                <a:gsLst>
                  <a:gs pos="0">
                    <a:schemeClr val="accent2">
                      <a:lumMod val="50000"/>
                    </a:schemeClr>
                  </a:gs>
                  <a:gs pos="100000">
                    <a:srgbClr val="005F8A"/>
                  </a:gs>
                </a:gsLst>
                <a:lin ang="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a:spcAft>
                    <a:spcPts val="600"/>
                  </a:spcAft>
                </a:pPr>
                <a:r>
                  <a:rPr lang="en-US" sz="1200">
                    <a:solidFill>
                      <a:schemeClr val="bg1"/>
                    </a:solidFill>
                    <a:latin typeface="+mj-lt"/>
                  </a:rPr>
                  <a:t>All-Cause</a:t>
                </a:r>
                <a:br>
                  <a:rPr lang="en-US" sz="1200">
                    <a:solidFill>
                      <a:schemeClr val="bg1"/>
                    </a:solidFill>
                    <a:latin typeface="+mj-lt"/>
                  </a:rPr>
                </a:br>
                <a:r>
                  <a:rPr lang="en-US" sz="1200">
                    <a:solidFill>
                      <a:schemeClr val="bg1"/>
                    </a:solidFill>
                    <a:latin typeface="+mj-lt"/>
                  </a:rPr>
                  <a:t>Readmission:</a:t>
                </a:r>
              </a:p>
            </p:txBody>
          </p:sp>
          <p:grpSp>
            <p:nvGrpSpPr>
              <p:cNvPr id="41" name="Group 40">
                <a:extLst>
                  <a:ext uri="{FF2B5EF4-FFF2-40B4-BE49-F238E27FC236}">
                    <a16:creationId xmlns:a16="http://schemas.microsoft.com/office/drawing/2014/main" id="{725B32D7-0036-A27E-0170-8A622B06B28C}"/>
                  </a:ext>
                </a:extLst>
              </p:cNvPr>
              <p:cNvGrpSpPr/>
              <p:nvPr/>
            </p:nvGrpSpPr>
            <p:grpSpPr>
              <a:xfrm>
                <a:off x="754363" y="1993615"/>
                <a:ext cx="326579" cy="326579"/>
                <a:chOff x="271716" y="1767466"/>
                <a:chExt cx="492166" cy="492167"/>
              </a:xfrm>
            </p:grpSpPr>
            <p:sp>
              <p:nvSpPr>
                <p:cNvPr id="42" name="Oval 41">
                  <a:extLst>
                    <a:ext uri="{FF2B5EF4-FFF2-40B4-BE49-F238E27FC236}">
                      <a16:creationId xmlns:a16="http://schemas.microsoft.com/office/drawing/2014/main" id="{2EC71759-B711-1B2B-4029-833AD1598AB4}"/>
                    </a:ext>
                  </a:extLst>
                </p:cNvPr>
                <p:cNvSpPr/>
                <p:nvPr/>
              </p:nvSpPr>
              <p:spPr bwMode="auto">
                <a:xfrm>
                  <a:off x="271716" y="1767466"/>
                  <a:ext cx="492166" cy="492167"/>
                </a:xfrm>
                <a:prstGeom prst="ellipse">
                  <a:avLst/>
                </a:prstGeom>
                <a:solidFill>
                  <a:schemeClr val="bg2"/>
                </a:solidFill>
                <a:ln w="1905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pic>
              <p:nvPicPr>
                <p:cNvPr id="48" name="Graphic 47" descr="Refresh with solid fill">
                  <a:extLst>
                    <a:ext uri="{FF2B5EF4-FFF2-40B4-BE49-F238E27FC236}">
                      <a16:creationId xmlns:a16="http://schemas.microsoft.com/office/drawing/2014/main" id="{B40B6FFF-281B-D02D-8A85-2AE34FF4E82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rot="2342833" flipH="1">
                  <a:off x="320080" y="1815465"/>
                  <a:ext cx="358870" cy="358871"/>
                </a:xfrm>
                <a:prstGeom prst="rect">
                  <a:avLst/>
                </a:prstGeom>
              </p:spPr>
            </p:pic>
          </p:grpSp>
        </p:grpSp>
      </p:grpSp>
      <p:grpSp>
        <p:nvGrpSpPr>
          <p:cNvPr id="49" name="Group 48">
            <a:extLst>
              <a:ext uri="{FF2B5EF4-FFF2-40B4-BE49-F238E27FC236}">
                <a16:creationId xmlns:a16="http://schemas.microsoft.com/office/drawing/2014/main" id="{B865308F-91F5-DF66-DD81-15E1C3B93E80}"/>
              </a:ext>
            </a:extLst>
          </p:cNvPr>
          <p:cNvGrpSpPr/>
          <p:nvPr/>
        </p:nvGrpSpPr>
        <p:grpSpPr>
          <a:xfrm>
            <a:off x="4619673" y="3085575"/>
            <a:ext cx="2952654" cy="558056"/>
            <a:chOff x="565700" y="2882136"/>
            <a:chExt cx="2952654" cy="558056"/>
          </a:xfrm>
        </p:grpSpPr>
        <p:pic>
          <p:nvPicPr>
            <p:cNvPr id="53" name="Graphic 52" descr="Warning with solid fill">
              <a:extLst>
                <a:ext uri="{FF2B5EF4-FFF2-40B4-BE49-F238E27FC236}">
                  <a16:creationId xmlns:a16="http://schemas.microsoft.com/office/drawing/2014/main" id="{E1AC4034-9ABA-B405-A81F-7ECC183B2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700" y="2897233"/>
              <a:ext cx="457448" cy="456966"/>
            </a:xfrm>
            <a:prstGeom prst="rect">
              <a:avLst/>
            </a:prstGeom>
          </p:spPr>
        </p:pic>
        <p:sp>
          <p:nvSpPr>
            <p:cNvPr id="57" name="TextBox 56">
              <a:extLst>
                <a:ext uri="{FF2B5EF4-FFF2-40B4-BE49-F238E27FC236}">
                  <a16:creationId xmlns:a16="http://schemas.microsoft.com/office/drawing/2014/main" id="{A306B977-78BB-D149-9959-1E7BD7323B9D}"/>
                </a:ext>
              </a:extLst>
            </p:cNvPr>
            <p:cNvSpPr txBox="1"/>
            <p:nvPr/>
          </p:nvSpPr>
          <p:spPr>
            <a:xfrm>
              <a:off x="1155490" y="3140946"/>
              <a:ext cx="2362864" cy="299246"/>
            </a:xfrm>
            <a:prstGeom prst="rect">
              <a:avLst/>
            </a:prstGeom>
            <a:noFill/>
          </p:spPr>
          <p:txBody>
            <a:bodyPr wrap="square" lIns="0" tIns="0" rIns="0" bIns="0" rtlCol="0">
              <a:normAutofit/>
            </a:bodyPr>
            <a:lstStyle/>
            <a:p>
              <a:pPr marL="0" marR="0" lvl="0" indent="0" defTabSz="914400" rtl="0" eaLnBrk="1" fontAlgn="auto" latinLnBrk="0" hangingPunct="1">
                <a:lnSpc>
                  <a:spcPct val="12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414141"/>
                  </a:solidFill>
                  <a:effectLst/>
                  <a:uLnTx/>
                  <a:uFillTx/>
                  <a:latin typeface="Franklin Gothic Book" panose="020B0503020102020204"/>
                  <a:ea typeface="+mn-ea"/>
                  <a:cs typeface="+mn-cs"/>
                </a:rPr>
                <a:t>Monthly Avg. Inpatient Alerts </a:t>
              </a:r>
              <a:r>
                <a:rPr kumimoji="0" lang="en-US" sz="1000" b="0" i="0" u="none" strike="noStrike" kern="1200" cap="none" spc="0" normalizeH="0" baseline="0" noProof="0">
                  <a:ln>
                    <a:noFill/>
                  </a:ln>
                  <a:solidFill>
                    <a:srgbClr val="414141"/>
                  </a:solidFill>
                  <a:effectLst/>
                  <a:uLnTx/>
                  <a:uFillTx/>
                  <a:latin typeface="Franklin Gothic Book" panose="020B0503020102020204"/>
                  <a:ea typeface="+mn-ea"/>
                  <a:cs typeface="+mn-cs"/>
                </a:rPr>
                <a:t>(2025 YTD)</a:t>
              </a:r>
              <a:endParaRPr kumimoji="0" lang="en-US" sz="1050" b="0" i="0" u="none" strike="noStrike" kern="1200" cap="none" spc="0" normalizeH="0" baseline="0" noProof="0">
                <a:ln>
                  <a:noFill/>
                </a:ln>
                <a:solidFill>
                  <a:srgbClr val="414141"/>
                </a:solidFill>
                <a:effectLst/>
                <a:uLnTx/>
                <a:uFillTx/>
                <a:latin typeface="Franklin Gothic Book" panose="020B0503020102020204"/>
                <a:ea typeface="+mn-ea"/>
                <a:cs typeface="+mn-cs"/>
              </a:endParaRPr>
            </a:p>
          </p:txBody>
        </p:sp>
        <p:sp>
          <p:nvSpPr>
            <p:cNvPr id="61" name="TextBox 60">
              <a:extLst>
                <a:ext uri="{FF2B5EF4-FFF2-40B4-BE49-F238E27FC236}">
                  <a16:creationId xmlns:a16="http://schemas.microsoft.com/office/drawing/2014/main" id="{1F540E97-0D0E-A420-E4AE-C59E61611858}"/>
                </a:ext>
              </a:extLst>
            </p:cNvPr>
            <p:cNvSpPr txBox="1"/>
            <p:nvPr/>
          </p:nvSpPr>
          <p:spPr>
            <a:xfrm>
              <a:off x="1154226" y="2882136"/>
              <a:ext cx="649285" cy="388941"/>
            </a:xfrm>
            <a:prstGeom prst="rect">
              <a:avLst/>
            </a:prstGeom>
            <a:noFill/>
          </p:spPr>
          <p:txBody>
            <a:bodyPr wrap="square" lIns="0" tIns="0" rIns="0" bIns="0" rtlCol="0">
              <a:noAutofit/>
            </a:bodyPr>
            <a:lstStyle/>
            <a:p>
              <a:pPr marL="0" marR="0" lvl="0" indent="0" defTabSz="914400" rtl="0" eaLnBrk="1" fontAlgn="auto" latinLnBrk="0" hangingPunct="1">
                <a:lnSpc>
                  <a:spcPct val="120000"/>
                </a:lnSpc>
                <a:spcBef>
                  <a:spcPts val="0"/>
                </a:spcBef>
                <a:spcAft>
                  <a:spcPts val="600"/>
                </a:spcAft>
                <a:buClrTx/>
                <a:buSzTx/>
                <a:buFontTx/>
                <a:buNone/>
                <a:tabLst/>
                <a:defRPr/>
              </a:pPr>
              <a:r>
                <a:rPr kumimoji="0" lang="en-US" sz="1600" i="0" u="none" strike="noStrike" kern="1200" cap="none" spc="0" normalizeH="0" baseline="0" noProof="0">
                  <a:ln>
                    <a:noFill/>
                  </a:ln>
                  <a:solidFill>
                    <a:srgbClr val="003CA5"/>
                  </a:solidFill>
                  <a:effectLst/>
                  <a:uLnTx/>
                  <a:uFillTx/>
                  <a:latin typeface="Franklin Gothic Demi" panose="020B0703020102020204" pitchFamily="34" charset="0"/>
                </a:rPr>
                <a:t>104</a:t>
              </a:r>
            </a:p>
          </p:txBody>
        </p:sp>
      </p:grpSp>
      <p:grpSp>
        <p:nvGrpSpPr>
          <p:cNvPr id="69" name="Group 68">
            <a:extLst>
              <a:ext uri="{FF2B5EF4-FFF2-40B4-BE49-F238E27FC236}">
                <a16:creationId xmlns:a16="http://schemas.microsoft.com/office/drawing/2014/main" id="{F8339B54-3AFD-8B95-7D5F-BD3EC4DF1DAF}"/>
              </a:ext>
            </a:extLst>
          </p:cNvPr>
          <p:cNvGrpSpPr/>
          <p:nvPr/>
        </p:nvGrpSpPr>
        <p:grpSpPr>
          <a:xfrm>
            <a:off x="4500962" y="3899298"/>
            <a:ext cx="3190077" cy="444107"/>
            <a:chOff x="607223" y="1935457"/>
            <a:chExt cx="3190077" cy="444107"/>
          </a:xfrm>
        </p:grpSpPr>
        <p:sp>
          <p:nvSpPr>
            <p:cNvPr id="82" name="Rectangle 81">
              <a:extLst>
                <a:ext uri="{FF2B5EF4-FFF2-40B4-BE49-F238E27FC236}">
                  <a16:creationId xmlns:a16="http://schemas.microsoft.com/office/drawing/2014/main" id="{F141E5C6-F653-D104-F9AB-0151F611E970}"/>
                </a:ext>
              </a:extLst>
            </p:cNvPr>
            <p:cNvSpPr/>
            <p:nvPr/>
          </p:nvSpPr>
          <p:spPr bwMode="auto">
            <a:xfrm flipH="1">
              <a:off x="2448491" y="1935458"/>
              <a:ext cx="1348809" cy="444106"/>
            </a:xfrm>
            <a:prstGeom prst="rect">
              <a:avLst/>
            </a:prstGeom>
            <a:gradFill>
              <a:gsLst>
                <a:gs pos="0">
                  <a:srgbClr val="F2F2F2"/>
                </a:gs>
                <a:gs pos="100000">
                  <a:srgbClr val="EAEAEA"/>
                </a:gs>
              </a:gsLst>
              <a:lin ang="10800000" scaled="0"/>
            </a:gradFill>
            <a:ln>
              <a:noFill/>
            </a:ln>
            <a:effectLst/>
          </p:spPr>
          <p:txBody>
            <a:bodyPr rot="0" spcFirstLastPara="0" vertOverflow="overflow" horzOverflow="overflow" vert="horz" wrap="square" lIns="182880" tIns="0" rIns="182880" bIns="91440" numCol="1" spcCol="0" rtlCol="0" fromWordArt="0" anchor="ctr" anchorCtr="0" forceAA="0" compatLnSpc="1">
              <a:prstTxWarp prst="textNoShape">
                <a:avLst/>
              </a:prstTxWarp>
              <a:noAutofit/>
            </a:bodyPr>
            <a:lstStyle/>
            <a:p>
              <a:pPr lvl="0" algn="ctr" defTabSz="457200">
                <a:lnSpc>
                  <a:spcPct val="150000"/>
                </a:lnSpc>
                <a:buClr>
                  <a:srgbClr val="414141"/>
                </a:buClr>
                <a:defRPr/>
              </a:pPr>
              <a:r>
                <a:rPr lang="en-US" sz="1400">
                  <a:solidFill>
                    <a:schemeClr val="tx1">
                      <a:lumMod val="85000"/>
                      <a:lumOff val="15000"/>
                    </a:schemeClr>
                  </a:solidFill>
                  <a:latin typeface="Franklin Gothic Demi" panose="020B0703020102020204" pitchFamily="34" charset="0"/>
                </a:rPr>
                <a:t>100%</a:t>
              </a:r>
            </a:p>
          </p:txBody>
        </p:sp>
        <p:grpSp>
          <p:nvGrpSpPr>
            <p:cNvPr id="83" name="Group 82">
              <a:extLst>
                <a:ext uri="{FF2B5EF4-FFF2-40B4-BE49-F238E27FC236}">
                  <a16:creationId xmlns:a16="http://schemas.microsoft.com/office/drawing/2014/main" id="{433444EB-DC42-04F5-9642-CE2B81C6871A}"/>
                </a:ext>
              </a:extLst>
            </p:cNvPr>
            <p:cNvGrpSpPr/>
            <p:nvPr/>
          </p:nvGrpSpPr>
          <p:grpSpPr>
            <a:xfrm>
              <a:off x="607223" y="1935457"/>
              <a:ext cx="1843877" cy="444106"/>
              <a:chOff x="607223" y="1935457"/>
              <a:chExt cx="1843877" cy="444106"/>
            </a:xfrm>
          </p:grpSpPr>
          <p:sp>
            <p:nvSpPr>
              <p:cNvPr id="84" name="Rectangle 83">
                <a:extLst>
                  <a:ext uri="{FF2B5EF4-FFF2-40B4-BE49-F238E27FC236}">
                    <a16:creationId xmlns:a16="http://schemas.microsoft.com/office/drawing/2014/main" id="{0BB2D589-0CBD-A638-CD3E-3D551AC26B37}"/>
                  </a:ext>
                </a:extLst>
              </p:cNvPr>
              <p:cNvSpPr/>
              <p:nvPr/>
            </p:nvSpPr>
            <p:spPr bwMode="auto">
              <a:xfrm>
                <a:off x="607223" y="1935457"/>
                <a:ext cx="1843877" cy="444106"/>
              </a:xfrm>
              <a:prstGeom prst="rect">
                <a:avLst/>
              </a:prstGeom>
              <a:gradFill>
                <a:gsLst>
                  <a:gs pos="0">
                    <a:srgbClr val="004D6F"/>
                  </a:gs>
                  <a:gs pos="100000">
                    <a:srgbClr val="005F8A"/>
                  </a:gs>
                </a:gsLst>
                <a:lin ang="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a:spcAft>
                    <a:spcPts val="600"/>
                  </a:spcAft>
                </a:pPr>
                <a:r>
                  <a:rPr lang="en-US" sz="1200">
                    <a:solidFill>
                      <a:schemeClr val="bg1"/>
                    </a:solidFill>
                    <a:latin typeface="+mj-lt"/>
                  </a:rPr>
                  <a:t>48-Hour Call:</a:t>
                </a:r>
              </a:p>
            </p:txBody>
          </p:sp>
          <p:grpSp>
            <p:nvGrpSpPr>
              <p:cNvPr id="85" name="Group 84">
                <a:extLst>
                  <a:ext uri="{FF2B5EF4-FFF2-40B4-BE49-F238E27FC236}">
                    <a16:creationId xmlns:a16="http://schemas.microsoft.com/office/drawing/2014/main" id="{FA81DA11-593E-128F-1B4F-6BAFBB7E9D07}"/>
                  </a:ext>
                </a:extLst>
              </p:cNvPr>
              <p:cNvGrpSpPr/>
              <p:nvPr/>
            </p:nvGrpSpPr>
            <p:grpSpPr>
              <a:xfrm>
                <a:off x="754363" y="1993615"/>
                <a:ext cx="326579" cy="326579"/>
                <a:chOff x="271716" y="1767466"/>
                <a:chExt cx="492166" cy="492167"/>
              </a:xfrm>
            </p:grpSpPr>
            <p:sp>
              <p:nvSpPr>
                <p:cNvPr id="86" name="Oval 85">
                  <a:extLst>
                    <a:ext uri="{FF2B5EF4-FFF2-40B4-BE49-F238E27FC236}">
                      <a16:creationId xmlns:a16="http://schemas.microsoft.com/office/drawing/2014/main" id="{06A2B3A0-4583-55EC-ABB7-93A37F046C4A}"/>
                    </a:ext>
                  </a:extLst>
                </p:cNvPr>
                <p:cNvSpPr/>
                <p:nvPr/>
              </p:nvSpPr>
              <p:spPr bwMode="auto">
                <a:xfrm>
                  <a:off x="271716" y="1767466"/>
                  <a:ext cx="492166" cy="492167"/>
                </a:xfrm>
                <a:prstGeom prst="ellipse">
                  <a:avLst/>
                </a:prstGeom>
                <a:solidFill>
                  <a:schemeClr val="bg2"/>
                </a:solidFill>
                <a:ln w="1905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pic>
              <p:nvPicPr>
                <p:cNvPr id="87" name="Graphic 86" descr="Speaker phone with solid fill">
                  <a:extLst>
                    <a:ext uri="{FF2B5EF4-FFF2-40B4-BE49-F238E27FC236}">
                      <a16:creationId xmlns:a16="http://schemas.microsoft.com/office/drawing/2014/main" id="{F87F1C95-41CD-DE09-1D3C-61D9C556B4E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91368" y="1801112"/>
                  <a:ext cx="441679" cy="441680"/>
                </a:xfrm>
                <a:prstGeom prst="rect">
                  <a:avLst/>
                </a:prstGeom>
              </p:spPr>
            </p:pic>
          </p:grpSp>
        </p:grpSp>
      </p:grpSp>
      <p:grpSp>
        <p:nvGrpSpPr>
          <p:cNvPr id="88" name="Group 87">
            <a:extLst>
              <a:ext uri="{FF2B5EF4-FFF2-40B4-BE49-F238E27FC236}">
                <a16:creationId xmlns:a16="http://schemas.microsoft.com/office/drawing/2014/main" id="{78ECA083-86E7-7A6F-23EF-5E2FED8041DA}"/>
              </a:ext>
            </a:extLst>
          </p:cNvPr>
          <p:cNvGrpSpPr/>
          <p:nvPr/>
        </p:nvGrpSpPr>
        <p:grpSpPr>
          <a:xfrm>
            <a:off x="4500962" y="4535707"/>
            <a:ext cx="3190077" cy="444107"/>
            <a:chOff x="607223" y="1935457"/>
            <a:chExt cx="3190077" cy="444107"/>
          </a:xfrm>
        </p:grpSpPr>
        <p:sp>
          <p:nvSpPr>
            <p:cNvPr id="89" name="Rectangle 88">
              <a:extLst>
                <a:ext uri="{FF2B5EF4-FFF2-40B4-BE49-F238E27FC236}">
                  <a16:creationId xmlns:a16="http://schemas.microsoft.com/office/drawing/2014/main" id="{3313D79B-9D4E-C048-EDE0-DFFED95C797F}"/>
                </a:ext>
              </a:extLst>
            </p:cNvPr>
            <p:cNvSpPr/>
            <p:nvPr/>
          </p:nvSpPr>
          <p:spPr bwMode="auto">
            <a:xfrm flipH="1">
              <a:off x="2448491" y="1935458"/>
              <a:ext cx="1348809" cy="444106"/>
            </a:xfrm>
            <a:prstGeom prst="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91440" numCol="1" spcCol="0" rtlCol="0" fromWordArt="0" anchor="ctr" anchorCtr="0" forceAA="0" compatLnSpc="1">
              <a:prstTxWarp prst="textNoShape">
                <a:avLst/>
              </a:prstTxWarp>
              <a:noAutofit/>
            </a:bodyPr>
            <a:lstStyle/>
            <a:p>
              <a:pPr lvl="0" algn="ctr" defTabSz="457200">
                <a:lnSpc>
                  <a:spcPct val="150000"/>
                </a:lnSpc>
                <a:buClr>
                  <a:srgbClr val="414141"/>
                </a:buClr>
                <a:defRPr/>
              </a:pPr>
              <a:r>
                <a:rPr lang="en-US" sz="1400">
                  <a:solidFill>
                    <a:schemeClr val="tx1">
                      <a:lumMod val="85000"/>
                      <a:lumOff val="15000"/>
                    </a:schemeClr>
                  </a:solidFill>
                  <a:latin typeface="Franklin Gothic Demi" panose="020B0703020102020204" pitchFamily="34" charset="0"/>
                </a:rPr>
                <a:t>78%</a:t>
              </a:r>
            </a:p>
          </p:txBody>
        </p:sp>
        <p:grpSp>
          <p:nvGrpSpPr>
            <p:cNvPr id="90" name="Group 89">
              <a:extLst>
                <a:ext uri="{FF2B5EF4-FFF2-40B4-BE49-F238E27FC236}">
                  <a16:creationId xmlns:a16="http://schemas.microsoft.com/office/drawing/2014/main" id="{F0D4366E-718F-F11B-0476-AA0BE179A377}"/>
                </a:ext>
              </a:extLst>
            </p:cNvPr>
            <p:cNvGrpSpPr/>
            <p:nvPr/>
          </p:nvGrpSpPr>
          <p:grpSpPr>
            <a:xfrm>
              <a:off x="607223" y="1935457"/>
              <a:ext cx="1843877" cy="444106"/>
              <a:chOff x="607223" y="1935457"/>
              <a:chExt cx="1843877" cy="444106"/>
            </a:xfrm>
          </p:grpSpPr>
          <p:sp>
            <p:nvSpPr>
              <p:cNvPr id="91" name="Rectangle 90">
                <a:extLst>
                  <a:ext uri="{FF2B5EF4-FFF2-40B4-BE49-F238E27FC236}">
                    <a16:creationId xmlns:a16="http://schemas.microsoft.com/office/drawing/2014/main" id="{8A860B86-EF19-1F77-A090-3ABEDB0F90CE}"/>
                  </a:ext>
                </a:extLst>
              </p:cNvPr>
              <p:cNvSpPr/>
              <p:nvPr/>
            </p:nvSpPr>
            <p:spPr bwMode="auto">
              <a:xfrm>
                <a:off x="607223" y="1935457"/>
                <a:ext cx="1843877" cy="444106"/>
              </a:xfrm>
              <a:prstGeom prst="rect">
                <a:avLst/>
              </a:prstGeom>
              <a:gradFill>
                <a:gsLst>
                  <a:gs pos="0">
                    <a:schemeClr val="accent2">
                      <a:lumMod val="50000"/>
                    </a:schemeClr>
                  </a:gs>
                  <a:gs pos="100000">
                    <a:srgbClr val="005F8A"/>
                  </a:gs>
                </a:gsLst>
                <a:lin ang="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a:spcAft>
                    <a:spcPts val="600"/>
                  </a:spcAft>
                </a:pPr>
                <a:r>
                  <a:rPr lang="en-US" sz="1200">
                    <a:solidFill>
                      <a:schemeClr val="bg1"/>
                    </a:solidFill>
                    <a:latin typeface="+mj-lt"/>
                  </a:rPr>
                  <a:t>Appointment Attended:</a:t>
                </a:r>
              </a:p>
            </p:txBody>
          </p:sp>
          <p:grpSp>
            <p:nvGrpSpPr>
              <p:cNvPr id="92" name="Group 91">
                <a:extLst>
                  <a:ext uri="{FF2B5EF4-FFF2-40B4-BE49-F238E27FC236}">
                    <a16:creationId xmlns:a16="http://schemas.microsoft.com/office/drawing/2014/main" id="{3AA0966B-134B-F54C-AF3E-17C2B96F2224}"/>
                  </a:ext>
                </a:extLst>
              </p:cNvPr>
              <p:cNvGrpSpPr/>
              <p:nvPr/>
            </p:nvGrpSpPr>
            <p:grpSpPr>
              <a:xfrm>
                <a:off x="754363" y="1993615"/>
                <a:ext cx="326579" cy="326579"/>
                <a:chOff x="271716" y="1767466"/>
                <a:chExt cx="492166" cy="492167"/>
              </a:xfrm>
            </p:grpSpPr>
            <p:sp>
              <p:nvSpPr>
                <p:cNvPr id="93" name="Oval 92">
                  <a:extLst>
                    <a:ext uri="{FF2B5EF4-FFF2-40B4-BE49-F238E27FC236}">
                      <a16:creationId xmlns:a16="http://schemas.microsoft.com/office/drawing/2014/main" id="{E3270D2A-2815-6324-37BC-19B3105D5F32}"/>
                    </a:ext>
                  </a:extLst>
                </p:cNvPr>
                <p:cNvSpPr/>
                <p:nvPr/>
              </p:nvSpPr>
              <p:spPr bwMode="auto">
                <a:xfrm>
                  <a:off x="271716" y="1767466"/>
                  <a:ext cx="492166" cy="492167"/>
                </a:xfrm>
                <a:prstGeom prst="ellipse">
                  <a:avLst/>
                </a:prstGeom>
                <a:solidFill>
                  <a:schemeClr val="bg2"/>
                </a:solidFill>
                <a:ln w="1905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pic>
              <p:nvPicPr>
                <p:cNvPr id="94" name="Graphic 93" descr="First aid kit with solid fill">
                  <a:extLst>
                    <a:ext uri="{FF2B5EF4-FFF2-40B4-BE49-F238E27FC236}">
                      <a16:creationId xmlns:a16="http://schemas.microsoft.com/office/drawing/2014/main" id="{F0BAEF43-4994-E7D4-F077-C65607218EF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38021" y="1826230"/>
                  <a:ext cx="358870" cy="358871"/>
                </a:xfrm>
                <a:prstGeom prst="rect">
                  <a:avLst/>
                </a:prstGeom>
              </p:spPr>
            </p:pic>
          </p:grpSp>
        </p:grpSp>
      </p:grpSp>
      <p:grpSp>
        <p:nvGrpSpPr>
          <p:cNvPr id="95" name="Group 94">
            <a:extLst>
              <a:ext uri="{FF2B5EF4-FFF2-40B4-BE49-F238E27FC236}">
                <a16:creationId xmlns:a16="http://schemas.microsoft.com/office/drawing/2014/main" id="{3390EABD-4E4B-2B20-697F-460B68094E8F}"/>
              </a:ext>
            </a:extLst>
          </p:cNvPr>
          <p:cNvGrpSpPr/>
          <p:nvPr/>
        </p:nvGrpSpPr>
        <p:grpSpPr>
          <a:xfrm>
            <a:off x="4500962" y="5190185"/>
            <a:ext cx="3190077" cy="444107"/>
            <a:chOff x="607223" y="1935457"/>
            <a:chExt cx="3190077" cy="444107"/>
          </a:xfrm>
        </p:grpSpPr>
        <p:sp>
          <p:nvSpPr>
            <p:cNvPr id="96" name="Rectangle 95">
              <a:extLst>
                <a:ext uri="{FF2B5EF4-FFF2-40B4-BE49-F238E27FC236}">
                  <a16:creationId xmlns:a16="http://schemas.microsoft.com/office/drawing/2014/main" id="{DE053290-A0E3-F0DB-6E2E-97D13F43C493}"/>
                </a:ext>
              </a:extLst>
            </p:cNvPr>
            <p:cNvSpPr/>
            <p:nvPr/>
          </p:nvSpPr>
          <p:spPr bwMode="auto">
            <a:xfrm flipH="1">
              <a:off x="2448491" y="1935458"/>
              <a:ext cx="1348809" cy="444106"/>
            </a:xfrm>
            <a:prstGeom prst="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91440" numCol="1" spcCol="0" rtlCol="0" fromWordArt="0" anchor="ctr" anchorCtr="0" forceAA="0" compatLnSpc="1">
              <a:prstTxWarp prst="textNoShape">
                <a:avLst/>
              </a:prstTxWarp>
              <a:noAutofit/>
            </a:bodyPr>
            <a:lstStyle/>
            <a:p>
              <a:pPr lvl="0" algn="ctr" defTabSz="457200">
                <a:lnSpc>
                  <a:spcPct val="150000"/>
                </a:lnSpc>
                <a:buClr>
                  <a:srgbClr val="414141"/>
                </a:buClr>
                <a:defRPr/>
              </a:pPr>
              <a:r>
                <a:rPr lang="en-US" sz="1400">
                  <a:solidFill>
                    <a:schemeClr val="tx1">
                      <a:lumMod val="85000"/>
                      <a:lumOff val="15000"/>
                    </a:schemeClr>
                  </a:solidFill>
                  <a:latin typeface="Franklin Gothic Demi" panose="020B0703020102020204" pitchFamily="34" charset="0"/>
                </a:rPr>
                <a:t>14%</a:t>
              </a:r>
            </a:p>
          </p:txBody>
        </p:sp>
        <p:grpSp>
          <p:nvGrpSpPr>
            <p:cNvPr id="97" name="Group 96">
              <a:extLst>
                <a:ext uri="{FF2B5EF4-FFF2-40B4-BE49-F238E27FC236}">
                  <a16:creationId xmlns:a16="http://schemas.microsoft.com/office/drawing/2014/main" id="{6D9B9CFF-C66B-827E-5B13-7F0C5AA93DD1}"/>
                </a:ext>
              </a:extLst>
            </p:cNvPr>
            <p:cNvGrpSpPr/>
            <p:nvPr/>
          </p:nvGrpSpPr>
          <p:grpSpPr>
            <a:xfrm>
              <a:off x="607223" y="1935457"/>
              <a:ext cx="1843877" cy="444106"/>
              <a:chOff x="607223" y="1935457"/>
              <a:chExt cx="1843877" cy="444106"/>
            </a:xfrm>
          </p:grpSpPr>
          <p:sp>
            <p:nvSpPr>
              <p:cNvPr id="98" name="Rectangle 97">
                <a:extLst>
                  <a:ext uri="{FF2B5EF4-FFF2-40B4-BE49-F238E27FC236}">
                    <a16:creationId xmlns:a16="http://schemas.microsoft.com/office/drawing/2014/main" id="{CACA6E63-396D-9565-F52F-B4312B3CC8C0}"/>
                  </a:ext>
                </a:extLst>
              </p:cNvPr>
              <p:cNvSpPr/>
              <p:nvPr/>
            </p:nvSpPr>
            <p:spPr bwMode="auto">
              <a:xfrm>
                <a:off x="607223" y="1935457"/>
                <a:ext cx="1843877" cy="444106"/>
              </a:xfrm>
              <a:prstGeom prst="rect">
                <a:avLst/>
              </a:prstGeom>
              <a:gradFill>
                <a:gsLst>
                  <a:gs pos="0">
                    <a:schemeClr val="accent2">
                      <a:lumMod val="50000"/>
                    </a:schemeClr>
                  </a:gs>
                  <a:gs pos="100000">
                    <a:srgbClr val="005F8A"/>
                  </a:gs>
                </a:gsLst>
                <a:lin ang="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a:spcAft>
                    <a:spcPts val="600"/>
                  </a:spcAft>
                </a:pPr>
                <a:r>
                  <a:rPr lang="en-US" sz="1200">
                    <a:solidFill>
                      <a:schemeClr val="bg1"/>
                    </a:solidFill>
                    <a:latin typeface="+mj-lt"/>
                  </a:rPr>
                  <a:t>All-Cause</a:t>
                </a:r>
                <a:br>
                  <a:rPr lang="en-US" sz="1200">
                    <a:solidFill>
                      <a:schemeClr val="bg1"/>
                    </a:solidFill>
                    <a:latin typeface="+mj-lt"/>
                  </a:rPr>
                </a:br>
                <a:r>
                  <a:rPr lang="en-US" sz="1200">
                    <a:solidFill>
                      <a:schemeClr val="bg1"/>
                    </a:solidFill>
                    <a:latin typeface="+mj-lt"/>
                  </a:rPr>
                  <a:t>Readmission:</a:t>
                </a:r>
              </a:p>
            </p:txBody>
          </p:sp>
          <p:grpSp>
            <p:nvGrpSpPr>
              <p:cNvPr id="99" name="Group 98">
                <a:extLst>
                  <a:ext uri="{FF2B5EF4-FFF2-40B4-BE49-F238E27FC236}">
                    <a16:creationId xmlns:a16="http://schemas.microsoft.com/office/drawing/2014/main" id="{64F7B31C-2BC9-A8A4-8078-25FD0FAD7A58}"/>
                  </a:ext>
                </a:extLst>
              </p:cNvPr>
              <p:cNvGrpSpPr/>
              <p:nvPr/>
            </p:nvGrpSpPr>
            <p:grpSpPr>
              <a:xfrm>
                <a:off x="754363" y="1993615"/>
                <a:ext cx="326579" cy="326579"/>
                <a:chOff x="271716" y="1767466"/>
                <a:chExt cx="492166" cy="492167"/>
              </a:xfrm>
            </p:grpSpPr>
            <p:sp>
              <p:nvSpPr>
                <p:cNvPr id="100" name="Oval 99">
                  <a:extLst>
                    <a:ext uri="{FF2B5EF4-FFF2-40B4-BE49-F238E27FC236}">
                      <a16:creationId xmlns:a16="http://schemas.microsoft.com/office/drawing/2014/main" id="{1C7EB780-5471-A14B-8728-2432D3C1D31F}"/>
                    </a:ext>
                  </a:extLst>
                </p:cNvPr>
                <p:cNvSpPr/>
                <p:nvPr/>
              </p:nvSpPr>
              <p:spPr bwMode="auto">
                <a:xfrm>
                  <a:off x="271716" y="1767466"/>
                  <a:ext cx="492166" cy="492167"/>
                </a:xfrm>
                <a:prstGeom prst="ellipse">
                  <a:avLst/>
                </a:prstGeom>
                <a:solidFill>
                  <a:schemeClr val="bg2"/>
                </a:solidFill>
                <a:ln w="1905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pic>
              <p:nvPicPr>
                <p:cNvPr id="101" name="Graphic 100" descr="Refresh with solid fill">
                  <a:extLst>
                    <a:ext uri="{FF2B5EF4-FFF2-40B4-BE49-F238E27FC236}">
                      <a16:creationId xmlns:a16="http://schemas.microsoft.com/office/drawing/2014/main" id="{A1364B8A-4DF7-AA1B-839F-825BA2A1E46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rot="2342833" flipH="1">
                  <a:off x="320080" y="1815465"/>
                  <a:ext cx="358870" cy="358871"/>
                </a:xfrm>
                <a:prstGeom prst="rect">
                  <a:avLst/>
                </a:prstGeom>
              </p:spPr>
            </p:pic>
          </p:grpSp>
        </p:grpSp>
      </p:grpSp>
      <p:sp>
        <p:nvSpPr>
          <p:cNvPr id="102" name="TextBox 101">
            <a:extLst>
              <a:ext uri="{FF2B5EF4-FFF2-40B4-BE49-F238E27FC236}">
                <a16:creationId xmlns:a16="http://schemas.microsoft.com/office/drawing/2014/main" id="{82024081-CDB2-9109-C5FE-993B7C6FD212}"/>
              </a:ext>
            </a:extLst>
          </p:cNvPr>
          <p:cNvSpPr txBox="1"/>
          <p:nvPr/>
        </p:nvSpPr>
        <p:spPr>
          <a:xfrm>
            <a:off x="4443358" y="2146985"/>
            <a:ext cx="3340563" cy="769441"/>
          </a:xfrm>
          <a:prstGeom prst="rect">
            <a:avLst/>
          </a:prstGeom>
          <a:noFill/>
        </p:spPr>
        <p:txBody>
          <a:bodyPr wrap="square" lIns="0" rIns="0">
            <a:spAutoFit/>
          </a:bodyPr>
          <a:lstStyle/>
          <a:p>
            <a:pPr algn="ctr"/>
            <a:r>
              <a:rPr lang="en-US" sz="1100" b="0" i="0">
                <a:solidFill>
                  <a:srgbClr val="34383C"/>
                </a:solidFill>
                <a:effectLst/>
                <a:latin typeface="Franklin Gothic Book" panose="020B0503020102020204" pitchFamily="34" charset="0"/>
              </a:rPr>
              <a:t>Close collaboration with care team members and providing education to caregivers are core elements to ensuring our pediatric population avoid preventable hospitalizations. </a:t>
            </a:r>
          </a:p>
        </p:txBody>
      </p:sp>
      <p:sp>
        <p:nvSpPr>
          <p:cNvPr id="103" name="TextBox 102">
            <a:extLst>
              <a:ext uri="{FF2B5EF4-FFF2-40B4-BE49-F238E27FC236}">
                <a16:creationId xmlns:a16="http://schemas.microsoft.com/office/drawing/2014/main" id="{2347D6A8-F86D-591B-4F3F-A8ED25CCEF20}"/>
              </a:ext>
            </a:extLst>
          </p:cNvPr>
          <p:cNvSpPr txBox="1"/>
          <p:nvPr/>
        </p:nvSpPr>
        <p:spPr>
          <a:xfrm>
            <a:off x="8313228" y="2162776"/>
            <a:ext cx="3340563" cy="769441"/>
          </a:xfrm>
          <a:prstGeom prst="rect">
            <a:avLst/>
          </a:prstGeom>
          <a:noFill/>
        </p:spPr>
        <p:txBody>
          <a:bodyPr wrap="square" lIns="0" rIns="0">
            <a:spAutoFit/>
          </a:bodyPr>
          <a:lstStyle/>
          <a:p>
            <a:pPr algn="ctr"/>
            <a:r>
              <a:rPr lang="en-US" sz="1100" b="0" i="0">
                <a:solidFill>
                  <a:srgbClr val="34383C"/>
                </a:solidFill>
                <a:effectLst/>
                <a:latin typeface="Franklin Gothic Book" panose="020B0503020102020204" pitchFamily="34" charset="0"/>
              </a:rPr>
              <a:t>Abbreviated 30-day program, to provide intensive, evidence-informed care transition interventions for patients discharged from a behavioral health inpatient setting.</a:t>
            </a:r>
          </a:p>
        </p:txBody>
      </p:sp>
      <p:graphicFrame>
        <p:nvGraphicFramePr>
          <p:cNvPr id="104" name="Chart 103">
            <a:extLst>
              <a:ext uri="{FF2B5EF4-FFF2-40B4-BE49-F238E27FC236}">
                <a16:creationId xmlns:a16="http://schemas.microsoft.com/office/drawing/2014/main" id="{15BAA6C5-101B-BF47-0E88-6586C8D998C1}"/>
              </a:ext>
            </a:extLst>
          </p:cNvPr>
          <p:cNvGraphicFramePr/>
          <p:nvPr/>
        </p:nvGraphicFramePr>
        <p:xfrm>
          <a:off x="8313228" y="3140946"/>
          <a:ext cx="3340562" cy="1838866"/>
        </p:xfrm>
        <a:graphic>
          <a:graphicData uri="http://schemas.openxmlformats.org/drawingml/2006/chart">
            <c:chart xmlns:c="http://schemas.openxmlformats.org/drawingml/2006/chart" xmlns:r="http://schemas.openxmlformats.org/officeDocument/2006/relationships" r:id="rId11"/>
          </a:graphicData>
        </a:graphic>
      </p:graphicFrame>
      <p:grpSp>
        <p:nvGrpSpPr>
          <p:cNvPr id="105" name="Group 104">
            <a:extLst>
              <a:ext uri="{FF2B5EF4-FFF2-40B4-BE49-F238E27FC236}">
                <a16:creationId xmlns:a16="http://schemas.microsoft.com/office/drawing/2014/main" id="{67B89C94-921C-A073-7176-C443DA84FA35}"/>
              </a:ext>
            </a:extLst>
          </p:cNvPr>
          <p:cNvGrpSpPr/>
          <p:nvPr/>
        </p:nvGrpSpPr>
        <p:grpSpPr>
          <a:xfrm>
            <a:off x="8388470" y="5177204"/>
            <a:ext cx="3190077" cy="444107"/>
            <a:chOff x="607223" y="1935457"/>
            <a:chExt cx="3190077" cy="444107"/>
          </a:xfrm>
        </p:grpSpPr>
        <p:sp>
          <p:nvSpPr>
            <p:cNvPr id="106" name="Rectangle 105">
              <a:extLst>
                <a:ext uri="{FF2B5EF4-FFF2-40B4-BE49-F238E27FC236}">
                  <a16:creationId xmlns:a16="http://schemas.microsoft.com/office/drawing/2014/main" id="{2900C412-0584-EB2D-F065-5A08B9B90C03}"/>
                </a:ext>
              </a:extLst>
            </p:cNvPr>
            <p:cNvSpPr/>
            <p:nvPr/>
          </p:nvSpPr>
          <p:spPr bwMode="auto">
            <a:xfrm flipH="1">
              <a:off x="2448491" y="1935458"/>
              <a:ext cx="1348809" cy="444106"/>
            </a:xfrm>
            <a:prstGeom prst="rect">
              <a:avLst/>
            </a:prstGeom>
            <a:gradFill>
              <a:gsLst>
                <a:gs pos="0">
                  <a:schemeClr val="bg1">
                    <a:lumMod val="95000"/>
                  </a:schemeClr>
                </a:gs>
                <a:gs pos="100000">
                  <a:srgbClr val="EAEAEA"/>
                </a:gs>
              </a:gsLst>
              <a:lin ang="10800000" scaled="0"/>
            </a:gradFill>
            <a:ln>
              <a:noFill/>
            </a:ln>
            <a:effectLst/>
          </p:spPr>
          <p:txBody>
            <a:bodyPr rot="0" spcFirstLastPara="0" vertOverflow="overflow" horzOverflow="overflow" vert="horz" wrap="square" lIns="182880" tIns="0" rIns="182880" bIns="91440" numCol="1" spcCol="0" rtlCol="0" fromWordArt="0" anchor="ctr" anchorCtr="0" forceAA="0" compatLnSpc="1">
              <a:prstTxWarp prst="textNoShape">
                <a:avLst/>
              </a:prstTxWarp>
              <a:noAutofit/>
            </a:bodyPr>
            <a:lstStyle/>
            <a:p>
              <a:pPr lvl="0" algn="ctr" defTabSz="457200">
                <a:lnSpc>
                  <a:spcPct val="150000"/>
                </a:lnSpc>
                <a:buClr>
                  <a:srgbClr val="414141"/>
                </a:buClr>
                <a:defRPr/>
              </a:pPr>
              <a:r>
                <a:rPr lang="en-US" sz="1400">
                  <a:solidFill>
                    <a:schemeClr val="tx1">
                      <a:lumMod val="85000"/>
                      <a:lumOff val="15000"/>
                    </a:schemeClr>
                  </a:solidFill>
                  <a:latin typeface="Franklin Gothic Demi" panose="020B0703020102020204" pitchFamily="34" charset="0"/>
                </a:rPr>
                <a:t>13%</a:t>
              </a:r>
            </a:p>
          </p:txBody>
        </p:sp>
        <p:grpSp>
          <p:nvGrpSpPr>
            <p:cNvPr id="107" name="Group 106">
              <a:extLst>
                <a:ext uri="{FF2B5EF4-FFF2-40B4-BE49-F238E27FC236}">
                  <a16:creationId xmlns:a16="http://schemas.microsoft.com/office/drawing/2014/main" id="{AD5B058D-6524-EE60-21E9-21E17CFB4555}"/>
                </a:ext>
              </a:extLst>
            </p:cNvPr>
            <p:cNvGrpSpPr/>
            <p:nvPr/>
          </p:nvGrpSpPr>
          <p:grpSpPr>
            <a:xfrm>
              <a:off x="607223" y="1935457"/>
              <a:ext cx="1843877" cy="444106"/>
              <a:chOff x="607223" y="1935457"/>
              <a:chExt cx="1843877" cy="444106"/>
            </a:xfrm>
          </p:grpSpPr>
          <p:sp>
            <p:nvSpPr>
              <p:cNvPr id="108" name="Rectangle 107">
                <a:extLst>
                  <a:ext uri="{FF2B5EF4-FFF2-40B4-BE49-F238E27FC236}">
                    <a16:creationId xmlns:a16="http://schemas.microsoft.com/office/drawing/2014/main" id="{D7C912D9-7C9D-4E39-E37D-F7D1617825E3}"/>
                  </a:ext>
                </a:extLst>
              </p:cNvPr>
              <p:cNvSpPr/>
              <p:nvPr/>
            </p:nvSpPr>
            <p:spPr bwMode="auto">
              <a:xfrm>
                <a:off x="607223" y="1935457"/>
                <a:ext cx="1843877" cy="444106"/>
              </a:xfrm>
              <a:prstGeom prst="rect">
                <a:avLst/>
              </a:prstGeom>
              <a:gradFill>
                <a:gsLst>
                  <a:gs pos="0">
                    <a:schemeClr val="accent2">
                      <a:lumMod val="50000"/>
                    </a:schemeClr>
                  </a:gs>
                  <a:gs pos="100000">
                    <a:srgbClr val="005F8A"/>
                  </a:gs>
                </a:gsLst>
                <a:lin ang="0" scaled="0"/>
              </a:gra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457200">
                  <a:spcAft>
                    <a:spcPts val="600"/>
                  </a:spcAft>
                </a:pPr>
                <a:r>
                  <a:rPr lang="en-US" sz="1200">
                    <a:solidFill>
                      <a:schemeClr val="bg1"/>
                    </a:solidFill>
                    <a:latin typeface="+mj-lt"/>
                  </a:rPr>
                  <a:t>All-Cause</a:t>
                </a:r>
                <a:br>
                  <a:rPr lang="en-US" sz="1200">
                    <a:solidFill>
                      <a:schemeClr val="bg1"/>
                    </a:solidFill>
                    <a:latin typeface="+mj-lt"/>
                  </a:rPr>
                </a:br>
                <a:r>
                  <a:rPr lang="en-US" sz="1200">
                    <a:solidFill>
                      <a:schemeClr val="bg1"/>
                    </a:solidFill>
                    <a:latin typeface="+mj-lt"/>
                  </a:rPr>
                  <a:t>Readmission:</a:t>
                </a:r>
              </a:p>
            </p:txBody>
          </p:sp>
          <p:grpSp>
            <p:nvGrpSpPr>
              <p:cNvPr id="109" name="Group 108">
                <a:extLst>
                  <a:ext uri="{FF2B5EF4-FFF2-40B4-BE49-F238E27FC236}">
                    <a16:creationId xmlns:a16="http://schemas.microsoft.com/office/drawing/2014/main" id="{D394E54C-1B9D-B287-A426-78B06E308727}"/>
                  </a:ext>
                </a:extLst>
              </p:cNvPr>
              <p:cNvGrpSpPr/>
              <p:nvPr/>
            </p:nvGrpSpPr>
            <p:grpSpPr>
              <a:xfrm>
                <a:off x="754363" y="1993615"/>
                <a:ext cx="326579" cy="326579"/>
                <a:chOff x="271716" y="1767466"/>
                <a:chExt cx="492166" cy="492167"/>
              </a:xfrm>
            </p:grpSpPr>
            <p:sp>
              <p:nvSpPr>
                <p:cNvPr id="110" name="Oval 109">
                  <a:extLst>
                    <a:ext uri="{FF2B5EF4-FFF2-40B4-BE49-F238E27FC236}">
                      <a16:creationId xmlns:a16="http://schemas.microsoft.com/office/drawing/2014/main" id="{B33A8AB9-C9E5-F17E-B865-481E29263C3B}"/>
                    </a:ext>
                  </a:extLst>
                </p:cNvPr>
                <p:cNvSpPr/>
                <p:nvPr/>
              </p:nvSpPr>
              <p:spPr bwMode="auto">
                <a:xfrm>
                  <a:off x="271716" y="1767466"/>
                  <a:ext cx="492166" cy="492167"/>
                </a:xfrm>
                <a:prstGeom prst="ellipse">
                  <a:avLst/>
                </a:prstGeom>
                <a:solidFill>
                  <a:schemeClr val="bg2"/>
                </a:solidFill>
                <a:ln w="19050">
                  <a:solidFill>
                    <a:schemeClr val="accent2"/>
                  </a:solidFill>
                </a:ln>
                <a:effectLst>
                  <a:outerShdw blurRad="50800" dist="38100" dir="2700000" algn="tl" rotWithShape="0">
                    <a:prstClr val="black">
                      <a:alpha val="40000"/>
                    </a:prstClr>
                  </a:outerShdw>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600">
                    <a:solidFill>
                      <a:schemeClr val="bg1"/>
                    </a:solidFill>
                  </a:endParaRPr>
                </a:p>
              </p:txBody>
            </p:sp>
            <p:pic>
              <p:nvPicPr>
                <p:cNvPr id="111" name="Graphic 110" descr="Refresh with solid fill">
                  <a:extLst>
                    <a:ext uri="{FF2B5EF4-FFF2-40B4-BE49-F238E27FC236}">
                      <a16:creationId xmlns:a16="http://schemas.microsoft.com/office/drawing/2014/main" id="{DDA2701A-01E7-D294-56A2-5054C301DE84}"/>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rot="2342833" flipH="1">
                  <a:off x="320080" y="1815465"/>
                  <a:ext cx="358870" cy="358871"/>
                </a:xfrm>
                <a:prstGeom prst="rect">
                  <a:avLst/>
                </a:prstGeom>
              </p:spPr>
            </p:pic>
          </p:grpSp>
        </p:grpSp>
      </p:grpSp>
      <p:sp>
        <p:nvSpPr>
          <p:cNvPr id="112" name="TextBox 111">
            <a:extLst>
              <a:ext uri="{FF2B5EF4-FFF2-40B4-BE49-F238E27FC236}">
                <a16:creationId xmlns:a16="http://schemas.microsoft.com/office/drawing/2014/main" id="{34319C30-6A92-E413-94A7-705306197742}"/>
              </a:ext>
            </a:extLst>
          </p:cNvPr>
          <p:cNvSpPr txBox="1"/>
          <p:nvPr/>
        </p:nvSpPr>
        <p:spPr>
          <a:xfrm>
            <a:off x="457200" y="6017422"/>
            <a:ext cx="11268073" cy="261610"/>
          </a:xfrm>
          <a:prstGeom prst="rect">
            <a:avLst/>
          </a:prstGeom>
          <a:noFill/>
        </p:spPr>
        <p:txBody>
          <a:bodyPr wrap="square" lIns="0" rIns="0">
            <a:spAutoFit/>
          </a:bodyPr>
          <a:lstStyle/>
          <a:p>
            <a:pPr algn="ctr"/>
            <a:r>
              <a:rPr lang="en-US" sz="1050" b="0" i="1">
                <a:solidFill>
                  <a:srgbClr val="34383C"/>
                </a:solidFill>
                <a:effectLst/>
                <a:latin typeface="Franklin Gothic Book" panose="020B0503020102020204" pitchFamily="34" charset="0"/>
              </a:rPr>
              <a:t>NYS Average Readmission Rate, Medicaid = 26%</a:t>
            </a:r>
          </a:p>
        </p:txBody>
      </p:sp>
    </p:spTree>
    <p:extLst>
      <p:ext uri="{BB962C8B-B14F-4D97-AF65-F5344CB8AC3E}">
        <p14:creationId xmlns:p14="http://schemas.microsoft.com/office/powerpoint/2010/main" val="213800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2D5BC-F5B2-3E18-1AD8-03A15CD816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C26F74-CEF2-31DC-30EB-576C1C2F235E}"/>
              </a:ext>
            </a:extLst>
          </p:cNvPr>
          <p:cNvSpPr>
            <a:spLocks noGrp="1"/>
          </p:cNvSpPr>
          <p:nvPr>
            <p:ph type="sldNum" sz="quarter" idx="11"/>
          </p:nvPr>
        </p:nvSpPr>
        <p:spPr/>
        <p:txBody>
          <a:bodyPr/>
          <a:lstStyle/>
          <a:p>
            <a:fld id="{63DCA5C9-2E11-4C67-86EB-AE1DE127DC64}" type="slidenum">
              <a:rPr lang="en-US" smtClean="0"/>
              <a:pPr/>
              <a:t>8</a:t>
            </a:fld>
            <a:endParaRPr lang="en-US"/>
          </a:p>
        </p:txBody>
      </p:sp>
      <p:sp>
        <p:nvSpPr>
          <p:cNvPr id="3" name="Date Placeholder 2">
            <a:extLst>
              <a:ext uri="{FF2B5EF4-FFF2-40B4-BE49-F238E27FC236}">
                <a16:creationId xmlns:a16="http://schemas.microsoft.com/office/drawing/2014/main" id="{2B3CE132-6B52-742B-5BF3-668410FC3251}"/>
              </a:ext>
            </a:extLst>
          </p:cNvPr>
          <p:cNvSpPr>
            <a:spLocks noGrp="1"/>
          </p:cNvSpPr>
          <p:nvPr>
            <p:ph type="dt" sz="half" idx="12"/>
          </p:nvPr>
        </p:nvSpPr>
        <p:spPr/>
        <p:txBody>
          <a:bodyPr/>
          <a:lstStyle/>
          <a:p>
            <a:fld id="{E45F47F2-DF6D-CF4C-9331-3C6E9BF445E3}" type="datetime4">
              <a:rPr lang="en-US" smtClean="0"/>
              <a:t>October 22, 2025</a:t>
            </a:fld>
            <a:endParaRPr lang="en-US"/>
          </a:p>
        </p:txBody>
      </p:sp>
      <p:sp>
        <p:nvSpPr>
          <p:cNvPr id="4" name="Title 3">
            <a:extLst>
              <a:ext uri="{FF2B5EF4-FFF2-40B4-BE49-F238E27FC236}">
                <a16:creationId xmlns:a16="http://schemas.microsoft.com/office/drawing/2014/main" id="{53A395E3-C9B6-1BAA-4067-F1C1E7CBB539}"/>
              </a:ext>
            </a:extLst>
          </p:cNvPr>
          <p:cNvSpPr>
            <a:spLocks noGrp="1"/>
          </p:cNvSpPr>
          <p:nvPr>
            <p:ph type="title"/>
          </p:nvPr>
        </p:nvSpPr>
        <p:spPr>
          <a:xfrm>
            <a:off x="461963" y="336064"/>
            <a:ext cx="11268075" cy="490416"/>
          </a:xfrm>
        </p:spPr>
        <p:txBody>
          <a:bodyPr/>
          <a:lstStyle/>
          <a:p>
            <a:r>
              <a:rPr lang="en-US"/>
              <a:t>MAKING A REFERRAL</a:t>
            </a:r>
            <a:endParaRPr lang="en-US">
              <a:solidFill>
                <a:schemeClr val="accent2"/>
              </a:solidFill>
            </a:endParaRPr>
          </a:p>
        </p:txBody>
      </p:sp>
      <p:cxnSp>
        <p:nvCxnSpPr>
          <p:cNvPr id="6" name="Straight Connector 5">
            <a:extLst>
              <a:ext uri="{FF2B5EF4-FFF2-40B4-BE49-F238E27FC236}">
                <a16:creationId xmlns:a16="http://schemas.microsoft.com/office/drawing/2014/main" id="{9661F7AD-53C4-0188-765D-0AC6BE3906DF}"/>
              </a:ext>
            </a:extLst>
          </p:cNvPr>
          <p:cNvCxnSpPr/>
          <p:nvPr/>
        </p:nvCxnSpPr>
        <p:spPr>
          <a:xfrm>
            <a:off x="457200" y="835269"/>
            <a:ext cx="1127283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12">
            <a:extLst>
              <a:ext uri="{FF2B5EF4-FFF2-40B4-BE49-F238E27FC236}">
                <a16:creationId xmlns:a16="http://schemas.microsoft.com/office/drawing/2014/main" id="{5B8523DE-62D0-549E-5132-D4E72FCD9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493042" y="125802"/>
            <a:ext cx="555439" cy="4893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6F05D4-A03D-5FAC-32D4-17B292D74036}"/>
              </a:ext>
            </a:extLst>
          </p:cNvPr>
          <p:cNvSpPr txBox="1"/>
          <p:nvPr/>
        </p:nvSpPr>
        <p:spPr>
          <a:xfrm>
            <a:off x="397567" y="6526997"/>
            <a:ext cx="3628333"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30000" noProof="0">
                <a:ln>
                  <a:noFill/>
                </a:ln>
                <a:solidFill>
                  <a:srgbClr val="53565A"/>
                </a:solidFill>
                <a:effectLst/>
                <a:uLnTx/>
                <a:uFillTx/>
                <a:latin typeface="Franklin Gothic Book" panose="020B0503020102020204"/>
                <a:ea typeface="+mn-ea"/>
                <a:cs typeface="+mn-cs"/>
              </a:rPr>
              <a:t>1</a:t>
            </a:r>
            <a:r>
              <a:rPr kumimoji="0" lang="en-US" sz="800" b="0" i="1" u="none" strike="noStrike" kern="1200" cap="none" spc="0" normalizeH="0" baseline="0" noProof="0">
                <a:ln>
                  <a:noFill/>
                </a:ln>
                <a:solidFill>
                  <a:srgbClr val="53565A"/>
                </a:solidFill>
                <a:effectLst/>
                <a:uLnTx/>
                <a:uFillTx/>
                <a:latin typeface="Franklin Gothic Book" panose="020B0503020102020204"/>
                <a:ea typeface="+mn-ea"/>
                <a:cs typeface="+mn-cs"/>
              </a:rPr>
              <a:t>Enrollments over 5-year period</a:t>
            </a:r>
          </a:p>
        </p:txBody>
      </p:sp>
      <p:cxnSp>
        <p:nvCxnSpPr>
          <p:cNvPr id="8" name="Straight Connector 7">
            <a:extLst>
              <a:ext uri="{FF2B5EF4-FFF2-40B4-BE49-F238E27FC236}">
                <a16:creationId xmlns:a16="http://schemas.microsoft.com/office/drawing/2014/main" id="{6C7BF6D3-DFAE-14A8-0464-A50B1755E1F0}"/>
              </a:ext>
            </a:extLst>
          </p:cNvPr>
          <p:cNvCxnSpPr>
            <a:cxnSpLocks/>
          </p:cNvCxnSpPr>
          <p:nvPr/>
        </p:nvCxnSpPr>
        <p:spPr>
          <a:xfrm>
            <a:off x="463175" y="6292433"/>
            <a:ext cx="11268074" cy="0"/>
          </a:xfrm>
          <a:prstGeom prst="line">
            <a:avLst/>
          </a:prstGeom>
          <a:noFill/>
          <a:ln w="6350" cap="flat" cmpd="sng" algn="ctr">
            <a:solidFill>
              <a:srgbClr val="FFFFFF">
                <a:lumMod val="75000"/>
              </a:srgbClr>
            </a:solidFill>
            <a:prstDash val="solid"/>
          </a:ln>
          <a:effectLst/>
        </p:spPr>
      </p:cxnSp>
      <p:grpSp>
        <p:nvGrpSpPr>
          <p:cNvPr id="9" name="Group 8">
            <a:extLst>
              <a:ext uri="{FF2B5EF4-FFF2-40B4-BE49-F238E27FC236}">
                <a16:creationId xmlns:a16="http://schemas.microsoft.com/office/drawing/2014/main" id="{6C4F5308-74D7-4C1A-C04D-9599BB1B620B}"/>
              </a:ext>
            </a:extLst>
          </p:cNvPr>
          <p:cNvGrpSpPr/>
          <p:nvPr/>
        </p:nvGrpSpPr>
        <p:grpSpPr>
          <a:xfrm>
            <a:off x="461963" y="1676098"/>
            <a:ext cx="3625963" cy="3791005"/>
            <a:chOff x="1874956" y="1785262"/>
            <a:chExt cx="3625963" cy="3791005"/>
          </a:xfrm>
        </p:grpSpPr>
        <p:sp>
          <p:nvSpPr>
            <p:cNvPr id="11" name="TextBox 10">
              <a:extLst>
                <a:ext uri="{FF2B5EF4-FFF2-40B4-BE49-F238E27FC236}">
                  <a16:creationId xmlns:a16="http://schemas.microsoft.com/office/drawing/2014/main" id="{5EE21B00-F3AB-3B31-BE94-672B22FAD83F}"/>
                </a:ext>
              </a:extLst>
            </p:cNvPr>
            <p:cNvSpPr txBox="1"/>
            <p:nvPr/>
          </p:nvSpPr>
          <p:spPr>
            <a:xfrm>
              <a:off x="1932841" y="1785262"/>
              <a:ext cx="3559567" cy="338554"/>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600" i="0" u="sng" strike="noStrike" kern="1200" cap="none" spc="0" normalizeH="0" baseline="0" noProof="0">
                  <a:ln>
                    <a:noFill/>
                  </a:ln>
                  <a:solidFill>
                    <a:srgbClr val="003CA5"/>
                  </a:solidFill>
                  <a:effectLst/>
                  <a:uLnTx/>
                  <a:uFillTx/>
                  <a:latin typeface="+mj-lt"/>
                </a:rPr>
                <a:t>PHONE</a:t>
              </a:r>
            </a:p>
          </p:txBody>
        </p:sp>
        <p:sp>
          <p:nvSpPr>
            <p:cNvPr id="14" name="TextBox 13">
              <a:extLst>
                <a:ext uri="{FF2B5EF4-FFF2-40B4-BE49-F238E27FC236}">
                  <a16:creationId xmlns:a16="http://schemas.microsoft.com/office/drawing/2014/main" id="{FEAE526A-FDBE-7334-F202-2D58C6BE25BC}"/>
                </a:ext>
              </a:extLst>
            </p:cNvPr>
            <p:cNvSpPr txBox="1"/>
            <p:nvPr/>
          </p:nvSpPr>
          <p:spPr>
            <a:xfrm>
              <a:off x="1941352" y="2718875"/>
              <a:ext cx="3559567" cy="338554"/>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lang="en-US" sz="1600" u="sng">
                  <a:solidFill>
                    <a:srgbClr val="003CA5"/>
                  </a:solidFill>
                  <a:latin typeface="+mj-lt"/>
                </a:rPr>
                <a:t>EMAIL</a:t>
              </a:r>
              <a:endParaRPr kumimoji="0" lang="en-US" sz="1600" i="0" u="sng" strike="noStrike" kern="1200" cap="none" spc="0" normalizeH="0" baseline="0" noProof="0">
                <a:ln>
                  <a:noFill/>
                </a:ln>
                <a:solidFill>
                  <a:srgbClr val="003CA5"/>
                </a:solidFill>
                <a:effectLst/>
                <a:uLnTx/>
                <a:uFillTx/>
                <a:latin typeface="+mj-lt"/>
              </a:endParaRPr>
            </a:p>
          </p:txBody>
        </p:sp>
        <p:sp>
          <p:nvSpPr>
            <p:cNvPr id="16" name="TextBox 15">
              <a:extLst>
                <a:ext uri="{FF2B5EF4-FFF2-40B4-BE49-F238E27FC236}">
                  <a16:creationId xmlns:a16="http://schemas.microsoft.com/office/drawing/2014/main" id="{6F9588C7-9D09-21FE-E087-3D369F66AAD8}"/>
                </a:ext>
              </a:extLst>
            </p:cNvPr>
            <p:cNvSpPr txBox="1"/>
            <p:nvPr/>
          </p:nvSpPr>
          <p:spPr>
            <a:xfrm>
              <a:off x="1932841" y="4007050"/>
              <a:ext cx="3559567" cy="338554"/>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lang="en-US" sz="1600" u="sng">
                  <a:solidFill>
                    <a:srgbClr val="003CA5"/>
                  </a:solidFill>
                  <a:latin typeface="+mj-lt"/>
                </a:rPr>
                <a:t>REDCAP</a:t>
              </a:r>
              <a:endParaRPr kumimoji="0" lang="en-US" sz="1600" i="0" u="sng" strike="noStrike" kern="1200" cap="none" spc="0" normalizeH="0" baseline="0" noProof="0">
                <a:ln>
                  <a:noFill/>
                </a:ln>
                <a:solidFill>
                  <a:srgbClr val="003CA5"/>
                </a:solidFill>
                <a:effectLst/>
                <a:uLnTx/>
                <a:uFillTx/>
                <a:latin typeface="+mj-lt"/>
              </a:endParaRPr>
            </a:p>
          </p:txBody>
        </p:sp>
        <p:sp>
          <p:nvSpPr>
            <p:cNvPr id="29" name="TextBox 28">
              <a:extLst>
                <a:ext uri="{FF2B5EF4-FFF2-40B4-BE49-F238E27FC236}">
                  <a16:creationId xmlns:a16="http://schemas.microsoft.com/office/drawing/2014/main" id="{21CC4950-45DE-7950-5E7D-E2B06155C4F9}"/>
                </a:ext>
              </a:extLst>
            </p:cNvPr>
            <p:cNvSpPr txBox="1"/>
            <p:nvPr/>
          </p:nvSpPr>
          <p:spPr>
            <a:xfrm>
              <a:off x="1924330" y="4312969"/>
              <a:ext cx="3559567" cy="338554"/>
            </a:xfrm>
            <a:prstGeom prst="rect">
              <a:avLst/>
            </a:prstGeom>
            <a:noFill/>
          </p:spPr>
          <p:txBody>
            <a:bodyPr wrap="square">
              <a:spAutoFit/>
            </a:bodyPr>
            <a:lstStyle/>
            <a:p>
              <a:pPr marL="0" marR="0" algn="ctr">
                <a:spcBef>
                  <a:spcPts val="0"/>
                </a:spcBef>
                <a:spcAft>
                  <a:spcPts val="0"/>
                </a:spcAft>
              </a:pPr>
              <a:r>
                <a:rPr lang="en-US" sz="1600" b="1" u="sng">
                  <a:solidFill>
                    <a:srgbClr val="6DC3DF"/>
                  </a:solidFill>
                  <a:effectLst/>
                  <a:ea typeface="Calibri" panose="020F0502020204030204" pitchFamily="34" charset="0"/>
                  <a:hlinkClick r:id="rId3">
                    <a:extLst>
                      <a:ext uri="{A12FA001-AC4F-418D-AE19-62706E023703}">
                        <ahyp:hlinkClr xmlns:ahyp="http://schemas.microsoft.com/office/drawing/2018/hyperlinkcolor" val="tx"/>
                      </a:ext>
                    </a:extLst>
                  </a:hlinkClick>
                </a:rPr>
                <a:t>Health Home Referral Link</a:t>
              </a:r>
              <a:endParaRPr lang="en-US" sz="1600" b="1">
                <a:solidFill>
                  <a:srgbClr val="6DC3DF"/>
                </a:solidFill>
                <a:effectLst/>
                <a:ea typeface="Calibri" panose="020F0502020204030204" pitchFamily="34" charset="0"/>
              </a:endParaRPr>
            </a:p>
          </p:txBody>
        </p:sp>
        <p:pic>
          <p:nvPicPr>
            <p:cNvPr id="30" name="Picture 29">
              <a:extLst>
                <a:ext uri="{FF2B5EF4-FFF2-40B4-BE49-F238E27FC236}">
                  <a16:creationId xmlns:a16="http://schemas.microsoft.com/office/drawing/2014/main" id="{0F47DB7E-9A61-695C-4733-56D8C814966E}"/>
                </a:ext>
              </a:extLst>
            </p:cNvPr>
            <p:cNvPicPr/>
            <p:nvPr/>
          </p:nvPicPr>
          <p:blipFill>
            <a:blip r:embed="rId4">
              <a:extLst>
                <a:ext uri="{28A0092B-C50C-407E-A947-70E740481C1C}">
                  <a14:useLocalDpi xmlns:a14="http://schemas.microsoft.com/office/drawing/2010/main" val="0"/>
                </a:ext>
              </a:extLst>
            </a:blip>
            <a:stretch>
              <a:fillRect/>
            </a:stretch>
          </p:blipFill>
          <p:spPr>
            <a:xfrm>
              <a:off x="3203624" y="4645041"/>
              <a:ext cx="1017999" cy="931226"/>
            </a:xfrm>
            <a:prstGeom prst="rect">
              <a:avLst/>
            </a:prstGeom>
          </p:spPr>
        </p:pic>
        <p:sp>
          <p:nvSpPr>
            <p:cNvPr id="31" name="TextBox 30">
              <a:extLst>
                <a:ext uri="{FF2B5EF4-FFF2-40B4-BE49-F238E27FC236}">
                  <a16:creationId xmlns:a16="http://schemas.microsoft.com/office/drawing/2014/main" id="{79E5F22C-5589-E870-6D89-4EC3E0E4F893}"/>
                </a:ext>
              </a:extLst>
            </p:cNvPr>
            <p:cNvSpPr txBox="1"/>
            <p:nvPr/>
          </p:nvSpPr>
          <p:spPr>
            <a:xfrm>
              <a:off x="1924330" y="2093398"/>
              <a:ext cx="3568078" cy="338554"/>
            </a:xfrm>
            <a:prstGeom prst="rect">
              <a:avLst/>
            </a:prstGeom>
            <a:noFill/>
          </p:spPr>
          <p:txBody>
            <a:bodyPr wrap="square">
              <a:spAutoFit/>
            </a:bodyPr>
            <a:lstStyle/>
            <a:p>
              <a:pPr marL="0" marR="0" algn="ctr">
                <a:spcBef>
                  <a:spcPts val="0"/>
                </a:spcBef>
                <a:spcAft>
                  <a:spcPts val="0"/>
                </a:spcAft>
              </a:pPr>
              <a:r>
                <a:rPr lang="en-US" sz="1600" b="1" kern="0">
                  <a:solidFill>
                    <a:srgbClr val="414141"/>
                  </a:solidFill>
                  <a:effectLst/>
                  <a:ea typeface="Calibri" panose="020F0502020204030204" pitchFamily="34" charset="0"/>
                </a:rPr>
                <a:t>888-680-6501</a:t>
              </a:r>
              <a:endParaRPr lang="en-US" sz="1000" b="1" kern="1400">
                <a:solidFill>
                  <a:srgbClr val="414141"/>
                </a:solidFill>
                <a:effectLst/>
                <a:ea typeface="Times New Roman" panose="02020603050405020304" pitchFamily="18" charset="0"/>
              </a:endParaRPr>
            </a:p>
          </p:txBody>
        </p:sp>
        <p:pic>
          <p:nvPicPr>
            <p:cNvPr id="32" name="Picture 31">
              <a:extLst>
                <a:ext uri="{FF2B5EF4-FFF2-40B4-BE49-F238E27FC236}">
                  <a16:creationId xmlns:a16="http://schemas.microsoft.com/office/drawing/2014/main" id="{ADF04DA3-7706-387F-A0C4-7D8EB99ADA9C}"/>
                </a:ext>
              </a:extLst>
            </p:cNvPr>
            <p:cNvPicPr>
              <a:picLocks noChangeAspect="1"/>
            </p:cNvPicPr>
            <p:nvPr/>
          </p:nvPicPr>
          <p:blipFill>
            <a:blip r:embed="rId5">
              <a:duotone>
                <a:schemeClr val="accent4">
                  <a:shade val="45000"/>
                  <a:satMod val="135000"/>
                </a:schemeClr>
                <a:prstClr val="white"/>
              </a:duotone>
            </a:blip>
            <a:stretch>
              <a:fillRect/>
            </a:stretch>
          </p:blipFill>
          <p:spPr>
            <a:xfrm>
              <a:off x="2677806" y="2104387"/>
              <a:ext cx="315265" cy="315265"/>
            </a:xfrm>
            <a:prstGeom prst="rect">
              <a:avLst/>
            </a:prstGeom>
          </p:spPr>
        </p:pic>
        <p:pic>
          <p:nvPicPr>
            <p:cNvPr id="33" name="Picture 2">
              <a:extLst>
                <a:ext uri="{FF2B5EF4-FFF2-40B4-BE49-F238E27FC236}">
                  <a16:creationId xmlns:a16="http://schemas.microsoft.com/office/drawing/2014/main" id="{49B1AB5A-23AE-4D2E-8997-56C969CFF505}"/>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4956" y="3040868"/>
              <a:ext cx="338553" cy="33855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D694F78F-B67F-95A3-0119-6A9C85C7E47F}"/>
                </a:ext>
              </a:extLst>
            </p:cNvPr>
            <p:cNvSpPr txBox="1"/>
            <p:nvPr/>
          </p:nvSpPr>
          <p:spPr>
            <a:xfrm>
              <a:off x="2279903" y="3043355"/>
              <a:ext cx="3221015" cy="584775"/>
            </a:xfrm>
            <a:prstGeom prst="rect">
              <a:avLst/>
            </a:prstGeom>
            <a:noFill/>
          </p:spPr>
          <p:txBody>
            <a:bodyPr wrap="square">
              <a:spAutoFit/>
            </a:bodyPr>
            <a:lstStyle/>
            <a:p>
              <a:pPr marL="0" marR="0">
                <a:spcBef>
                  <a:spcPts val="0"/>
                </a:spcBef>
                <a:spcAft>
                  <a:spcPts val="0"/>
                </a:spcAft>
              </a:pPr>
              <a:r>
                <a:rPr lang="en-US" sz="1600" b="1" kern="0">
                  <a:solidFill>
                    <a:srgbClr val="414141"/>
                  </a:solidFill>
                  <a:effectLst/>
                  <a:ea typeface="Calibri" panose="020F0502020204030204" pitchFamily="34" charset="0"/>
                  <a:hlinkClick r:id="rId7"/>
                </a:rPr>
                <a:t>HHCommunication@northwell.edu</a:t>
              </a:r>
              <a:br>
                <a:rPr lang="en-US" sz="1600" b="1" kern="0">
                  <a:solidFill>
                    <a:srgbClr val="414141"/>
                  </a:solidFill>
                  <a:effectLst/>
                  <a:ea typeface="Calibri" panose="020F0502020204030204" pitchFamily="34" charset="0"/>
                </a:rPr>
              </a:br>
              <a:r>
                <a:rPr lang="en-US" sz="1600" b="1" kern="0">
                  <a:solidFill>
                    <a:srgbClr val="414141"/>
                  </a:solidFill>
                  <a:effectLst/>
                  <a:ea typeface="Calibri" panose="020F0502020204030204" pitchFamily="34" charset="0"/>
                  <a:hlinkClick r:id="rId8"/>
                </a:rPr>
                <a:t>HHChildren@northwell.edu</a:t>
              </a:r>
              <a:r>
                <a:rPr lang="en-US" sz="1600" b="1" kern="0">
                  <a:solidFill>
                    <a:srgbClr val="414141"/>
                  </a:solidFill>
                  <a:effectLst/>
                  <a:ea typeface="Calibri" panose="020F0502020204030204" pitchFamily="34" charset="0"/>
                </a:rPr>
                <a:t> </a:t>
              </a:r>
              <a:endParaRPr lang="en-US" sz="1000" b="1" kern="1400">
                <a:solidFill>
                  <a:srgbClr val="414141"/>
                </a:solidFill>
                <a:effectLst/>
                <a:ea typeface="Times New Roman" panose="02020603050405020304" pitchFamily="18" charset="0"/>
              </a:endParaRPr>
            </a:p>
          </p:txBody>
        </p:sp>
      </p:grpSp>
      <p:sp>
        <p:nvSpPr>
          <p:cNvPr id="35" name="TextBox 34">
            <a:extLst>
              <a:ext uri="{FF2B5EF4-FFF2-40B4-BE49-F238E27FC236}">
                <a16:creationId xmlns:a16="http://schemas.microsoft.com/office/drawing/2014/main" id="{80FD7931-374E-BC03-AB79-7960BEA06E89}"/>
              </a:ext>
            </a:extLst>
          </p:cNvPr>
          <p:cNvSpPr txBox="1"/>
          <p:nvPr/>
        </p:nvSpPr>
        <p:spPr>
          <a:xfrm>
            <a:off x="6096000" y="960653"/>
            <a:ext cx="4385507" cy="338554"/>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lang="en-US" sz="1600" u="sng">
                <a:solidFill>
                  <a:srgbClr val="003CA5"/>
                </a:solidFill>
                <a:latin typeface="+mj-lt"/>
              </a:rPr>
              <a:t>REDCAP Referral Form</a:t>
            </a:r>
            <a:endParaRPr kumimoji="0" lang="en-US" sz="1600" i="0" u="sng" strike="noStrike" kern="1200" cap="none" spc="0" normalizeH="0" baseline="0" noProof="0">
              <a:ln>
                <a:noFill/>
              </a:ln>
              <a:solidFill>
                <a:srgbClr val="003CA5"/>
              </a:solidFill>
              <a:effectLst/>
              <a:uLnTx/>
              <a:uFillTx/>
              <a:latin typeface="+mj-lt"/>
            </a:endParaRPr>
          </a:p>
        </p:txBody>
      </p:sp>
      <p:grpSp>
        <p:nvGrpSpPr>
          <p:cNvPr id="48" name="Group 47">
            <a:extLst>
              <a:ext uri="{FF2B5EF4-FFF2-40B4-BE49-F238E27FC236}">
                <a16:creationId xmlns:a16="http://schemas.microsoft.com/office/drawing/2014/main" id="{9B39AF5C-D6F1-7CB7-2E0B-6C033E952341}"/>
              </a:ext>
            </a:extLst>
          </p:cNvPr>
          <p:cNvGrpSpPr/>
          <p:nvPr/>
        </p:nvGrpSpPr>
        <p:grpSpPr>
          <a:xfrm>
            <a:off x="4145810" y="1485258"/>
            <a:ext cx="7258649" cy="4131542"/>
            <a:chOff x="4220895" y="1709796"/>
            <a:chExt cx="6864162" cy="3907004"/>
          </a:xfrm>
        </p:grpSpPr>
        <p:pic>
          <p:nvPicPr>
            <p:cNvPr id="49" name="Picture 48">
              <a:extLst>
                <a:ext uri="{FF2B5EF4-FFF2-40B4-BE49-F238E27FC236}">
                  <a16:creationId xmlns:a16="http://schemas.microsoft.com/office/drawing/2014/main" id="{EA7EB705-DE3B-F87E-6180-65F0F7E34AE1}"/>
                </a:ext>
              </a:extLst>
            </p:cNvPr>
            <p:cNvPicPr>
              <a:picLocks noChangeAspect="1"/>
            </p:cNvPicPr>
            <p:nvPr/>
          </p:nvPicPr>
          <p:blipFill>
            <a:blip r:embed="rId9"/>
            <a:stretch>
              <a:fillRect/>
            </a:stretch>
          </p:blipFill>
          <p:spPr>
            <a:xfrm>
              <a:off x="4220895" y="1712062"/>
              <a:ext cx="3900203" cy="3904738"/>
            </a:xfrm>
            <a:prstGeom prst="rect">
              <a:avLst/>
            </a:prstGeom>
          </p:spPr>
        </p:pic>
        <p:pic>
          <p:nvPicPr>
            <p:cNvPr id="50" name="Picture 49">
              <a:extLst>
                <a:ext uri="{FF2B5EF4-FFF2-40B4-BE49-F238E27FC236}">
                  <a16:creationId xmlns:a16="http://schemas.microsoft.com/office/drawing/2014/main" id="{71C41ACB-4FE1-9416-74F2-7688EA340F7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121098" y="1709796"/>
              <a:ext cx="2963959" cy="3904488"/>
            </a:xfrm>
            <a:prstGeom prst="rect">
              <a:avLst/>
            </a:prstGeom>
          </p:spPr>
        </p:pic>
      </p:grpSp>
    </p:spTree>
    <p:extLst>
      <p:ext uri="{BB962C8B-B14F-4D97-AF65-F5344CB8AC3E}">
        <p14:creationId xmlns:p14="http://schemas.microsoft.com/office/powerpoint/2010/main" val="154545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9242-BD65-F815-DAD2-ABFF25A7A7F2}"/>
              </a:ext>
            </a:extLst>
          </p:cNvPr>
          <p:cNvSpPr>
            <a:spLocks noGrp="1"/>
          </p:cNvSpPr>
          <p:nvPr>
            <p:ph type="title"/>
          </p:nvPr>
        </p:nvSpPr>
        <p:spPr/>
        <p:txBody>
          <a:bodyPr/>
          <a:lstStyle/>
          <a:p>
            <a:r>
              <a:rPr lang="en-US"/>
              <a:t>Thank you!</a:t>
            </a:r>
          </a:p>
        </p:txBody>
      </p:sp>
      <p:sp>
        <p:nvSpPr>
          <p:cNvPr id="3" name="Date Placeholder 2">
            <a:extLst>
              <a:ext uri="{FF2B5EF4-FFF2-40B4-BE49-F238E27FC236}">
                <a16:creationId xmlns:a16="http://schemas.microsoft.com/office/drawing/2014/main" id="{46CC617D-44BF-E403-7D0C-61A6B4423298}"/>
              </a:ext>
            </a:extLst>
          </p:cNvPr>
          <p:cNvSpPr>
            <a:spLocks noGrp="1"/>
          </p:cNvSpPr>
          <p:nvPr>
            <p:ph type="dt" sz="half" idx="10"/>
          </p:nvPr>
        </p:nvSpPr>
        <p:spPr/>
        <p:txBody>
          <a:bodyPr/>
          <a:lstStyle/>
          <a:p>
            <a:pPr lvl="8"/>
            <a:fld id="{9761B606-4630-4E41-8984-535C2B93984F}" type="datetime4">
              <a:rPr lang="en-US" smtClean="0"/>
              <a:t>October 22, 2025</a:t>
            </a:fld>
            <a:endParaRPr lang="en-US"/>
          </a:p>
        </p:txBody>
      </p:sp>
      <p:sp>
        <p:nvSpPr>
          <p:cNvPr id="4" name="Slide Number Placeholder 3">
            <a:extLst>
              <a:ext uri="{FF2B5EF4-FFF2-40B4-BE49-F238E27FC236}">
                <a16:creationId xmlns:a16="http://schemas.microsoft.com/office/drawing/2014/main" id="{EAE11940-5694-0F5E-1F02-8A8850752F80}"/>
              </a:ext>
            </a:extLst>
          </p:cNvPr>
          <p:cNvSpPr>
            <a:spLocks noGrp="1"/>
          </p:cNvSpPr>
          <p:nvPr>
            <p:ph type="sldNum" sz="quarter" idx="12"/>
          </p:nvPr>
        </p:nvSpPr>
        <p:spPr/>
        <p:txBody>
          <a:bodyPr/>
          <a:lstStyle/>
          <a:p>
            <a:pPr lvl="8"/>
            <a:fld id="{63DCA5C9-2E11-4C67-86EB-AE1DE127DC64}" type="slidenum">
              <a:rPr lang="en-US" smtClean="0"/>
              <a:pPr lvl="8"/>
              <a:t>9</a:t>
            </a:fld>
            <a:endParaRPr lang="en-US"/>
          </a:p>
        </p:txBody>
      </p:sp>
    </p:spTree>
    <p:extLst>
      <p:ext uri="{BB962C8B-B14F-4D97-AF65-F5344CB8AC3E}">
        <p14:creationId xmlns:p14="http://schemas.microsoft.com/office/powerpoint/2010/main" val="1774851832"/>
      </p:ext>
    </p:extLst>
  </p:cSld>
  <p:clrMapOvr>
    <a:masterClrMapping/>
  </p:clrMapOvr>
</p:sld>
</file>

<file path=ppt/theme/theme1.xml><?xml version="1.0" encoding="utf-8"?>
<a:theme xmlns:a="http://schemas.openxmlformats.org/drawingml/2006/main" name="1_Office Theme">
  <a:themeElements>
    <a:clrScheme name="NWH2">
      <a:dk1>
        <a:srgbClr val="000000"/>
      </a:dk1>
      <a:lt1>
        <a:srgbClr val="FFFFFF"/>
      </a:lt1>
      <a:dk2>
        <a:srgbClr val="414141"/>
      </a:dk2>
      <a:lt2>
        <a:srgbClr val="FFFFFF"/>
      </a:lt2>
      <a:accent1>
        <a:srgbClr val="003CA5"/>
      </a:accent1>
      <a:accent2>
        <a:srgbClr val="009ADF"/>
      </a:accent2>
      <a:accent3>
        <a:srgbClr val="6DC3DF"/>
      </a:accent3>
      <a:accent4>
        <a:srgbClr val="3CAD2C"/>
      </a:accent4>
      <a:accent5>
        <a:srgbClr val="B7DC79"/>
      </a:accent5>
      <a:accent6>
        <a:srgbClr val="FF681E"/>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20000"/>
          </a:lnSpc>
          <a:spcAft>
            <a:spcPts val="600"/>
          </a:spcAft>
          <a:defRPr sz="18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unch_ppt_16x9_200222" id="{BE8ADAFA-0F54-3845-9A9A-4FDFC880D79F}" vid="{53BD47F0-7C20-C348-B55B-F1FFFC36DD97}"/>
    </a:ext>
  </a:extLst>
</a:theme>
</file>

<file path=ppt/theme/theme2.xml><?xml version="1.0" encoding="utf-8"?>
<a:theme xmlns:a="http://schemas.openxmlformats.org/drawingml/2006/main" name="4_Office Theme">
  <a:themeElements>
    <a:clrScheme name="NWH2">
      <a:dk1>
        <a:srgbClr val="000000"/>
      </a:dk1>
      <a:lt1>
        <a:srgbClr val="FFFFFF"/>
      </a:lt1>
      <a:dk2>
        <a:srgbClr val="414141"/>
      </a:dk2>
      <a:lt2>
        <a:srgbClr val="FFFFFF"/>
      </a:lt2>
      <a:accent1>
        <a:srgbClr val="003CA5"/>
      </a:accent1>
      <a:accent2>
        <a:srgbClr val="009ADF"/>
      </a:accent2>
      <a:accent3>
        <a:srgbClr val="6DC3DF"/>
      </a:accent3>
      <a:accent4>
        <a:srgbClr val="3CAD2C"/>
      </a:accent4>
      <a:accent5>
        <a:srgbClr val="B7DC79"/>
      </a:accent5>
      <a:accent6>
        <a:srgbClr val="FF681E"/>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20000"/>
          </a:lnSpc>
          <a:spcAft>
            <a:spcPts val="600"/>
          </a:spcAft>
          <a:defRPr sz="18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unch_ppt_16x9_200222" id="{BE8ADAFA-0F54-3845-9A9A-4FDFC880D79F}" vid="{53BD47F0-7C20-C348-B55B-F1FFFC36DD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1350</Words>
  <Application>Microsoft Office PowerPoint</Application>
  <PresentationFormat>Widescreen</PresentationFormat>
  <Paragraphs>176</Paragraphs>
  <Slides>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Arial</vt:lpstr>
      <vt:lpstr>Calibri</vt:lpstr>
      <vt:lpstr>Courier New</vt:lpstr>
      <vt:lpstr>Franklin Gothic Book</vt:lpstr>
      <vt:lpstr>Franklin Gothic Demi</vt:lpstr>
      <vt:lpstr>Franklin Gothic Demi Cond</vt:lpstr>
      <vt:lpstr>Franklin Gothic Medium</vt:lpstr>
      <vt:lpstr>Georgia</vt:lpstr>
      <vt:lpstr>System Font Regular</vt:lpstr>
      <vt:lpstr>Times New Roman</vt:lpstr>
      <vt:lpstr>Verdana</vt:lpstr>
      <vt:lpstr>1_Office Theme</vt:lpstr>
      <vt:lpstr>4_Office Theme</vt:lpstr>
      <vt:lpstr>NORTHWELL HEALTH HEALTH HOME</vt:lpstr>
      <vt:lpstr>HEALTH HOME – PROGRAM OVERVIEW</vt:lpstr>
      <vt:lpstr>HEALTH HOME – MEMBER JOURNEY</vt:lpstr>
      <vt:lpstr>MODEL OF CARE</vt:lpstr>
      <vt:lpstr>SOCIAL DETERMINANTS OF HEALTH</vt:lpstr>
      <vt:lpstr>GAPS IN CARE</vt:lpstr>
      <vt:lpstr>CARE TRANSITIONS &amp; CLINICAL ESCALATION</vt:lpstr>
      <vt:lpstr>MAKING A REFERRAL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home</dc:title>
  <dc:creator>Zyats, Arianna</dc:creator>
  <cp:lastModifiedBy>McNaught, Arianna</cp:lastModifiedBy>
  <cp:revision>3</cp:revision>
  <dcterms:created xsi:type="dcterms:W3CDTF">2023-01-06T16:58:12Z</dcterms:created>
  <dcterms:modified xsi:type="dcterms:W3CDTF">2025-10-22T16:18:20Z</dcterms:modified>
</cp:coreProperties>
</file>